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2" r:id="rId13"/>
    <p:sldId id="269" r:id="rId14"/>
    <p:sldId id="271" r:id="rId15"/>
    <p:sldId id="268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9" y="5344720"/>
            <a:ext cx="2272593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5" r:id="rId4"/>
    <p:sldLayoutId id="2147483669" r:id="rId5"/>
    <p:sldLayoutId id="2147483666" r:id="rId6"/>
    <p:sldLayoutId id="2147483662" r:id="rId7"/>
    <p:sldLayoutId id="2147483650" r:id="rId8"/>
    <p:sldLayoutId id="2147483660" r:id="rId9"/>
    <p:sldLayoutId id="2147483661" r:id="rId10"/>
    <p:sldLayoutId id="2147483654" r:id="rId11"/>
    <p:sldLayoutId id="2147483663" r:id="rId12"/>
    <p:sldLayoutId id="2147483664" r:id="rId13"/>
    <p:sldLayoutId id="2147483655" r:id="rId14"/>
    <p:sldLayoutId id="2147483657" r:id="rId15"/>
    <p:sldLayoutId id="21474836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o.zivkovic@cges.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rko.zivkovic@cges.m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886" y="1422715"/>
            <a:ext cx="9144000" cy="852221"/>
          </a:xfrm>
        </p:spPr>
        <p:txBody>
          <a:bodyPr>
            <a:noAutofit/>
          </a:bodyPr>
          <a:lstStyle/>
          <a:p>
            <a:r>
              <a:rPr lang="en-NZ" sz="4000" b="1" dirty="0" err="1"/>
              <a:t>Struktura</a:t>
            </a:r>
            <a:r>
              <a:rPr lang="en-NZ" sz="4000" b="1" dirty="0"/>
              <a:t> </a:t>
            </a:r>
            <a:r>
              <a:rPr lang="en-NZ" sz="4000" b="1" dirty="0" err="1"/>
              <a:t>novog</a:t>
            </a:r>
            <a:r>
              <a:rPr lang="en-NZ" sz="4000" b="1" dirty="0"/>
              <a:t> SCADA-EMS </a:t>
            </a:r>
            <a:r>
              <a:rPr lang="en-NZ" sz="4000" b="1" dirty="0" err="1"/>
              <a:t>sistema</a:t>
            </a:r>
            <a:r>
              <a:rPr lang="en-NZ" sz="4000" b="1" dirty="0"/>
              <a:t> </a:t>
            </a:r>
            <a:r>
              <a:rPr lang="en-NZ" sz="4000" b="1" dirty="0" err="1"/>
              <a:t>instaliranog</a:t>
            </a:r>
            <a:r>
              <a:rPr lang="en-NZ" sz="4000" b="1" dirty="0"/>
              <a:t> u CGES-u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1" y="4232857"/>
            <a:ext cx="12191999" cy="538697"/>
          </a:xfrm>
        </p:spPr>
        <p:txBody>
          <a:bodyPr>
            <a:noAutofit/>
          </a:bodyPr>
          <a:lstStyle/>
          <a:p>
            <a:pPr algn="just"/>
            <a:r>
              <a:rPr lang="hr-HR" sz="2200" dirty="0"/>
              <a:t>Marko Živković, dipl.el.ing.</a:t>
            </a:r>
            <a:r>
              <a:rPr lang="en-GB" sz="2200" dirty="0"/>
              <a:t> </a:t>
            </a:r>
            <a:r>
              <a:rPr lang="hr-HR" sz="2200" dirty="0"/>
              <a:t>Crnogorski Elektroprenosni Sistem (CGES)</a:t>
            </a:r>
            <a:endParaRPr lang="en-GB" sz="2200" dirty="0"/>
          </a:p>
          <a:p>
            <a:pPr algn="just"/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marko.zivkovic@cges.me</a:t>
            </a:r>
            <a:endParaRPr lang="en-NZ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622040-32BD-46F6-B893-DEDE39659D0F}"/>
              </a:ext>
            </a:extLst>
          </p:cNvPr>
          <p:cNvSpPr txBox="1">
            <a:spLocks/>
          </p:cNvSpPr>
          <p:nvPr/>
        </p:nvSpPr>
        <p:spPr>
          <a:xfrm>
            <a:off x="83891" y="5078144"/>
            <a:ext cx="12191999" cy="53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/>
              <a:t>Stevan</a:t>
            </a:r>
            <a:r>
              <a:rPr lang="hr-HR" sz="2200" dirty="0"/>
              <a:t> Živković, dipl.el.ing.</a:t>
            </a:r>
            <a:r>
              <a:rPr lang="en-GB" sz="2200" dirty="0"/>
              <a:t> </a:t>
            </a:r>
            <a:r>
              <a:rPr lang="hr-HR" sz="2200" dirty="0"/>
              <a:t>Crnogorski Elektro</a:t>
            </a:r>
            <a:r>
              <a:rPr lang="en-GB" sz="2200" dirty="0" err="1"/>
              <a:t>distributivni</a:t>
            </a:r>
            <a:r>
              <a:rPr lang="hr-HR" sz="2200" dirty="0"/>
              <a:t> Sistem (C</a:t>
            </a:r>
            <a:r>
              <a:rPr lang="en-GB" sz="2200" dirty="0"/>
              <a:t>EDIS</a:t>
            </a:r>
            <a:r>
              <a:rPr lang="hr-HR" sz="2200" dirty="0"/>
              <a:t>)</a:t>
            </a:r>
            <a:endParaRPr lang="en-GB" sz="2200" dirty="0"/>
          </a:p>
          <a:p>
            <a:pPr algn="just"/>
            <a:r>
              <a:rPr lang="en-GB" sz="22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stevan</a:t>
            </a:r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lang="en-GB" sz="2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t-com.me</a:t>
            </a:r>
            <a:endParaRPr lang="en-NZ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516F505-B282-4E52-9AE7-C64F1B0CC76B}"/>
              </a:ext>
            </a:extLst>
          </p:cNvPr>
          <p:cNvSpPr txBox="1">
            <a:spLocks/>
          </p:cNvSpPr>
          <p:nvPr/>
        </p:nvSpPr>
        <p:spPr>
          <a:xfrm>
            <a:off x="100669" y="5915042"/>
            <a:ext cx="12191999" cy="82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dirty="0"/>
              <a:t>Ivan Asano</a:t>
            </a:r>
            <a:r>
              <a:rPr lang="hr-HR" sz="2200" dirty="0"/>
              <a:t>vić, dipl.el.ing.</a:t>
            </a:r>
            <a:r>
              <a:rPr lang="en-GB" sz="2200" dirty="0"/>
              <a:t> </a:t>
            </a:r>
            <a:r>
              <a:rPr lang="hr-HR" sz="2200" dirty="0"/>
              <a:t>Crnogorski Elektroprenosni Sistem (CGES)</a:t>
            </a:r>
            <a:endParaRPr lang="en-GB" sz="2200" dirty="0"/>
          </a:p>
          <a:p>
            <a:pPr algn="l"/>
            <a:r>
              <a:rPr lang="en-GB" sz="2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ivan</a:t>
            </a:r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2200" u="sng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asanovic</a:t>
            </a:r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@cges.me</a:t>
            </a:r>
            <a:endParaRPr lang="en-NZ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8" y="744819"/>
            <a:ext cx="9144000" cy="538697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EUS okruženje (za daljinski pristup korisnika)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83516"/>
            <a:ext cx="12040997" cy="44377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sr-Latn-CS" dirty="0"/>
              <a:t>va servera jedan u NDC a drugi u RDC-u</a:t>
            </a:r>
            <a:r>
              <a:rPr lang="en-GB" dirty="0"/>
              <a:t> </a:t>
            </a:r>
            <a:r>
              <a:rPr lang="sr-Latn-CS" dirty="0"/>
              <a:t>, serveri su odvojeni od ostatka sistema.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sr-Latn-CS" dirty="0"/>
              <a:t>mogućava ograničeni pristup sistemskim podacima eksternim korisnicima.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CS" dirty="0"/>
              <a:t>Ovaj dio sistema se sastoji od jednog aplikativnog servera sa sledećim virtuelnim mašinama: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sr-Latn-CS" b="1" dirty="0"/>
              <a:t>RDS</a:t>
            </a:r>
            <a:r>
              <a:rPr lang="sr-Latn-CS" dirty="0"/>
              <a:t> - Replikacioni server podataka (</a:t>
            </a:r>
            <a:r>
              <a:rPr lang="sr-Latn-CS" i="1" dirty="0"/>
              <a:t>Replicated Data Server,</a:t>
            </a:r>
            <a:r>
              <a:rPr lang="sr-Latn-CS" dirty="0"/>
              <a:t> </a:t>
            </a:r>
            <a:r>
              <a:rPr lang="sr-Latn-CS" i="1" dirty="0"/>
              <a:t>RDS</a:t>
            </a:r>
            <a:r>
              <a:rPr lang="sr-Latn-CS" dirty="0"/>
              <a:t>) koji dostavlja podatke u proširenom realnom vremenu iz GSU ili RSU i čini ih dostupnim eksternim korisnicima.</a:t>
            </a:r>
            <a:endParaRPr lang="en-GB" dirty="0"/>
          </a:p>
          <a:p>
            <a:pPr algn="l"/>
            <a:r>
              <a:rPr lang="sr-Latn-CS" b="1" dirty="0"/>
              <a:t>TSE</a:t>
            </a:r>
            <a:r>
              <a:rPr lang="sr-Latn-CS" dirty="0"/>
              <a:t> - Serveri za eksterni pristup (</a:t>
            </a:r>
            <a:r>
              <a:rPr lang="sr-Latn-CS" i="1" dirty="0"/>
              <a:t>Terminal Services Environment, TSE</a:t>
            </a:r>
            <a:r>
              <a:rPr lang="sr-Latn-CS" dirty="0"/>
              <a:t>) omogućavaju udaljenim korisnicima da se na kontrolabilan način konektuju i nadziru sistemske podatke. </a:t>
            </a:r>
            <a:r>
              <a:rPr lang="en-GB" dirty="0"/>
              <a:t>C</a:t>
            </a:r>
            <a:r>
              <a:rPr lang="sr-Latn-CS" dirty="0"/>
              <a:t>entralno upravljanje se vrši sa ovog servera.</a:t>
            </a:r>
            <a:endParaRPr lang="en-GB" dirty="0"/>
          </a:p>
          <a:p>
            <a:pPr algn="l"/>
            <a:r>
              <a:rPr lang="sr-Latn-CS" b="1" dirty="0"/>
              <a:t>HIS</a:t>
            </a:r>
            <a:r>
              <a:rPr lang="sr-Latn-CS" dirty="0"/>
              <a:t> - Arhivski server (</a:t>
            </a:r>
            <a:r>
              <a:rPr lang="sr-Latn-CS" i="1" dirty="0"/>
              <a:t>Historical Information Server</a:t>
            </a:r>
            <a:r>
              <a:rPr lang="sr-Latn-CS" dirty="0"/>
              <a:t>) čiji podaci se kopira sa GSU ili RSU i biti dostupni eksternim korisnicima.</a:t>
            </a:r>
            <a:endParaRPr lang="en-GB" dirty="0"/>
          </a:p>
          <a:p>
            <a:pPr algn="l"/>
            <a:r>
              <a:rPr lang="sr-Latn-CS" b="1" dirty="0"/>
              <a:t>DC -</a:t>
            </a:r>
            <a:r>
              <a:rPr lang="sr-Latn-CS" dirty="0"/>
              <a:t> Domen kontroler (</a:t>
            </a:r>
            <a:r>
              <a:rPr lang="sr-Latn-CS" i="1" dirty="0"/>
              <a:t>Domain Controller</a:t>
            </a:r>
            <a:r>
              <a:rPr lang="sr-Latn-CS" dirty="0"/>
              <a:t>) koji pokreće Microsoft Active Directory servise za upravljanje pristupom sistemu od strane eksternih korisnika.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78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059293-0ECF-4C53-80A7-7537ED23EB81}"/>
              </a:ext>
            </a:extLst>
          </p:cNvPr>
          <p:cNvSpPr/>
          <p:nvPr/>
        </p:nvSpPr>
        <p:spPr>
          <a:xfrm>
            <a:off x="75501" y="260059"/>
            <a:ext cx="120409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r-Latn-C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PDS okruženje (okruženje za modelovanje i testiranje)</a:t>
            </a:r>
            <a:endParaRPr lang="en-GB" sz="32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erveri i radne stanice su odvojene korišćenjem VLAN tehnologije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vaj dio sistema se sastoji od jednog aplikativnog servera sa sledećim virtuelnim mašinama: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EMS/WEB - 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SCADA i EMS aplikacije, Aplikacija za razvoj programa, Aplikacije za spregu sa korisnicima.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FEP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Komunikacioni server (</a:t>
            </a:r>
            <a:r>
              <a:rPr lang="sr-Latn-CS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 End Processor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koji omogućava razvoj i testiranje RTU komunikacija u neprodukcionom okruženju.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Arhivski server (</a:t>
            </a:r>
            <a:r>
              <a:rPr lang="sr-Latn-CS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Historical Information Server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koji čuva istorijske podatke u okviru PDS sistema, a može da se koristi i u razvojne svrhe.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MDL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Server za modelovanje sistema (</a:t>
            </a:r>
            <a:r>
              <a:rPr lang="sr-Latn-CS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Modelling system application server</a:t>
            </a: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na kome se vrši modelovanje podataka pomoću odgovarajućeg softverskog alata.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9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3282"/>
            <a:ext cx="12192000" cy="5905848"/>
          </a:xfrm>
        </p:spPr>
        <p:txBody>
          <a:bodyPr>
            <a:normAutofit fontScale="62500" lnSpcReduction="20000"/>
          </a:bodyPr>
          <a:lstStyle/>
          <a:p>
            <a:r>
              <a:rPr lang="sr-Latn-CS" sz="5100" b="1" dirty="0">
                <a:latin typeface="+mj-lt"/>
              </a:rPr>
              <a:t>DTS okruženje (obuka)</a:t>
            </a:r>
            <a:endParaRPr lang="en-GB" sz="5100" dirty="0">
              <a:latin typeface="+mj-lt"/>
            </a:endParaRPr>
          </a:p>
          <a:p>
            <a:pPr algn="l"/>
            <a:r>
              <a:rPr lang="sr-Latn-CS" b="1" dirty="0"/>
              <a:t> </a:t>
            </a: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900" dirty="0"/>
              <a:t>S</a:t>
            </a:r>
            <a:r>
              <a:rPr lang="sr-Latn-CS" sz="2900" dirty="0"/>
              <a:t>erveri i radne stanice su odvojene korišćenjem VLAN tehnologije</a:t>
            </a:r>
            <a:endParaRPr lang="en-GB" sz="29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Latn-CS" sz="2900" dirty="0"/>
              <a:t>Ovaj dio sistema će se sastojati od jednog aplikativnog servera sa sledećim virtuelnim mašinama:</a:t>
            </a:r>
            <a:endParaRPr lang="en-GB" sz="2900" dirty="0"/>
          </a:p>
          <a:p>
            <a:pPr algn="l"/>
            <a:endParaRPr lang="en-GB" sz="2900" b="1" dirty="0"/>
          </a:p>
          <a:p>
            <a:pPr algn="l"/>
            <a:r>
              <a:rPr lang="sr-Latn-CS" sz="2900" b="1" dirty="0"/>
              <a:t>EMS/WEB</a:t>
            </a:r>
            <a:r>
              <a:rPr lang="sr-Latn-CS" sz="2900" dirty="0"/>
              <a:t> - SCADA and EMS aplikacije, kao sve prethodno navedene, aplikacije za simulaciju i obuku, aplikacije za spregu s korisnicima.</a:t>
            </a:r>
            <a:endParaRPr lang="en-GB" sz="2900" dirty="0"/>
          </a:p>
          <a:p>
            <a:pPr algn="l"/>
            <a:endParaRPr lang="en-GB" sz="2900" dirty="0"/>
          </a:p>
          <a:p>
            <a:pPr algn="l"/>
            <a:r>
              <a:rPr lang="sr-Latn-CS" sz="2900" b="1" dirty="0"/>
              <a:t>HIS</a:t>
            </a:r>
            <a:r>
              <a:rPr lang="sr-Latn-CS" sz="2900" dirty="0"/>
              <a:t> - Arhivski server (</a:t>
            </a:r>
            <a:r>
              <a:rPr lang="sr-Latn-CS" sz="2900" i="1" dirty="0"/>
              <a:t>Historical Information Server</a:t>
            </a:r>
            <a:r>
              <a:rPr lang="sr-Latn-CS" sz="2900" dirty="0"/>
              <a:t>) koji čuva istorijske podatke u okviru DTS sistema, koji može da se koristi u razvojne svrhe.</a:t>
            </a:r>
            <a:endParaRPr lang="en-GB" sz="2900" dirty="0"/>
          </a:p>
          <a:p>
            <a:pPr algn="l"/>
            <a:endParaRPr lang="en-GB" sz="2900" dirty="0"/>
          </a:p>
          <a:p>
            <a:pPr algn="l"/>
            <a:r>
              <a:rPr lang="sr-Latn-CS" sz="2900" b="1" dirty="0"/>
              <a:t>MDL-APP</a:t>
            </a:r>
            <a:r>
              <a:rPr lang="sr-Latn-CS" sz="2900" dirty="0"/>
              <a:t> - Server za modelovanje sistema (</a:t>
            </a:r>
            <a:r>
              <a:rPr lang="sr-Latn-CS" sz="2900" i="1" dirty="0"/>
              <a:t>Modelling system application server</a:t>
            </a:r>
            <a:r>
              <a:rPr lang="sr-Latn-CS" sz="2900" dirty="0"/>
              <a:t>) </a:t>
            </a:r>
            <a:r>
              <a:rPr lang="en-GB" sz="2900" dirty="0"/>
              <a:t>M</a:t>
            </a:r>
            <a:r>
              <a:rPr lang="sr-Latn-CS" sz="2900" dirty="0"/>
              <a:t>odelovanje podataka pomoću odgovarajućeg softverskog alata. Ovakav način pasivnog modelovanja sistema koristiće se ako PDS na GSU iz bilo kog razloga ne bude dostupan. </a:t>
            </a:r>
            <a:endParaRPr lang="en-GB" sz="2900" dirty="0"/>
          </a:p>
          <a:p>
            <a:pPr algn="l"/>
            <a:endParaRPr lang="en-GB" sz="2900" dirty="0"/>
          </a:p>
          <a:p>
            <a:pPr algn="l"/>
            <a:r>
              <a:rPr lang="sr-Latn-CS" sz="2900" b="1" dirty="0"/>
              <a:t>MDL-DB</a:t>
            </a:r>
            <a:r>
              <a:rPr lang="sr-Latn-CS" sz="2900" dirty="0"/>
              <a:t> - Server baze podataka za modelovanje sistema (</a:t>
            </a:r>
            <a:r>
              <a:rPr lang="sr-Latn-CS" sz="2900" i="1" dirty="0"/>
              <a:t>Modelling system database server</a:t>
            </a:r>
            <a:r>
              <a:rPr lang="sr-Latn-CS" sz="2900" dirty="0"/>
              <a:t>), koji drži model sistema u SQL bazi podataka. Ovakav način pasivnog modeliranja sistema koristiće se ako PDS na GSU iz bilo kog razloga ne bude dostupan. Ovaj sistem se ažurira od strane PDS sistema.</a:t>
            </a:r>
            <a:endParaRPr lang="en-GB" sz="2900" dirty="0"/>
          </a:p>
          <a:p>
            <a:pPr algn="l"/>
            <a:r>
              <a:rPr lang="sr-Latn-CS" sz="2900" dirty="0"/>
              <a:t>Tri radne stanice za obuku sa po tri monitora. Samo ekrani, tastature i miševi su instalirani u kontrolnoj sobi. Centralne jedinice radnih stanica su smještene u serverskoj sobi. </a:t>
            </a:r>
            <a:endParaRPr lang="en-GB" sz="2900" dirty="0"/>
          </a:p>
          <a:p>
            <a:r>
              <a:rPr lang="sr-Latn-CS" sz="2900" dirty="0"/>
              <a:t> </a:t>
            </a:r>
            <a:endParaRPr lang="en-GB" sz="2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5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C3842-8917-408B-940B-ECB0683858B5}"/>
              </a:ext>
            </a:extLst>
          </p:cNvPr>
          <p:cNvSpPr/>
          <p:nvPr/>
        </p:nvSpPr>
        <p:spPr>
          <a:xfrm>
            <a:off x="0" y="0"/>
            <a:ext cx="1213327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r-Latn-CS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Radne stanice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Predstavljaju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hardversku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osnovu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aplikacije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koje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omogućavaju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spregu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korisnicima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radne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stanice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konzole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video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zida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imaju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osnovnu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hardversku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konfiguraciju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snabdjevene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dvije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tri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četiri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jedinice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za video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prikaz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Omogućavaju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operaterima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jednostavan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pristup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funkcijama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svim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grafičkim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mogućnostima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lokaciji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NDC je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postoje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sledeći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tipova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radnih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stanica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x Operatorske radne stanice sa po četiri monitora (dispečerske radne stanice).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x Radne stanice sa po tri monitora za mrežne analize (za analitičare sistema).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x Radne stanice sa po dva monitora za prognozu i planiranje.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x Administratorske radne stanice sa po tri monitora (administrator sistema).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x Konzola video zida.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lokaciji RDC se ugrađuju sledeći tipovi radnih stanica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x Operatorske radne stanice sa po četiri monitora (dispečerske radne stanice).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x Administratorske radne stanice sa po tri monitora (administrator sistema).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x Radne stanice za obuku sa po tri monitora (koriste se za obuku dispečera).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x Konzola video zida. 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5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0" y="61555"/>
            <a:ext cx="12038202" cy="1761688"/>
          </a:xfrm>
        </p:spPr>
        <p:txBody>
          <a:bodyPr>
            <a:normAutofit fontScale="85000" lnSpcReduction="20000"/>
          </a:bodyPr>
          <a:lstStyle/>
          <a:p>
            <a:r>
              <a:rPr lang="hr-HR" sz="3800" b="1" dirty="0"/>
              <a:t>SCADA APLIKACIJE</a:t>
            </a:r>
            <a:r>
              <a:rPr lang="de-DE" sz="3800" dirty="0"/>
              <a:t> </a:t>
            </a:r>
            <a:endParaRPr lang="en-GB" sz="3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dirty="0"/>
              <a:t>Funkcije sistema koje se odnose na komunikaciju sa RTU-ovima, obradu prikupljenih podataka, prosljedivanje kontrolnih zahtjeva i komunikaciju sa susjednim centrima upravljanja se obezbjeduju komponentama sistema:</a:t>
            </a:r>
          </a:p>
          <a:p>
            <a:pPr algn="l"/>
            <a:r>
              <a:rPr lang="de-DE" sz="3600" dirty="0"/>
              <a:t> 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87A33-25FB-4F33-8213-ED8DB433E3D6}"/>
              </a:ext>
            </a:extLst>
          </p:cNvPr>
          <p:cNvSpPr/>
          <p:nvPr/>
        </p:nvSpPr>
        <p:spPr>
          <a:xfrm>
            <a:off x="142613" y="4063207"/>
            <a:ext cx="9858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Moguće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definisati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interval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tipove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podataka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prikupljaju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režim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očitavanja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protokole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komunikacije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koriste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Osnovni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tipovi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formati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Analogni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podaci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 float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formatu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Statusi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jednobitni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dvobitni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Brojaći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akumuliranih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vrijednosti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Na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krajnjim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uredajima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najcešce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inkrementalni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brojači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protoka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energije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Planski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podaci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CB915-F3BA-4274-B5A3-1633D37F0DE5}"/>
              </a:ext>
            </a:extLst>
          </p:cNvPr>
          <p:cNvSpPr/>
          <p:nvPr/>
        </p:nvSpPr>
        <p:spPr>
          <a:xfrm>
            <a:off x="2561437" y="1200885"/>
            <a:ext cx="82351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schemeClr val="bg1"/>
                </a:solidFill>
              </a:rPr>
              <a:t>e-terrascada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e-terrascada proizvod (SCADA aplikacije),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e-terrageneration proizvod (AGC aplikacije),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e-terratransmission proizvod (Mrežne aplikacije),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e-terraloadforecast proizvod (Aplikacije za prognoziranje),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e-terrabrowser proizvod (Korisnicki interfejs) i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e-terracontrol - FEP (odnosno MENFEP01/02 i MERFEP01/02 virtuelne mašine)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e-terracomm - ICCP (odnosno MENOAG01/02 i MEROAG01/02 virtuelne mašine)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886" y="583815"/>
            <a:ext cx="9144000" cy="8522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MREŽNE APLIKACIJE I MODULI ZA PROGNOZU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16" y="1031846"/>
            <a:ext cx="11912368" cy="5603846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dirty="0"/>
              <a:t>Za rad </a:t>
            </a:r>
            <a:r>
              <a:rPr lang="en-US" sz="8000" dirty="0" err="1"/>
              <a:t>simulacije</a:t>
            </a:r>
            <a:r>
              <a:rPr lang="en-US" sz="8000" dirty="0"/>
              <a:t> </a:t>
            </a:r>
            <a:r>
              <a:rPr lang="en-US" sz="8000" dirty="0" err="1"/>
              <a:t>neophodne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SCADAMOM, NETMOM, GENMOM </a:t>
            </a:r>
            <a:r>
              <a:rPr lang="en-US" sz="8000" dirty="0" err="1"/>
              <a:t>i</a:t>
            </a:r>
            <a:r>
              <a:rPr lang="en-US" sz="8000" dirty="0"/>
              <a:t> DTSMOM </a:t>
            </a:r>
            <a:r>
              <a:rPr lang="en-US" sz="8000" dirty="0" err="1"/>
              <a:t>baze</a:t>
            </a:r>
            <a:r>
              <a:rPr lang="en-US" sz="8000" dirty="0"/>
              <a:t>, </a:t>
            </a:r>
            <a:r>
              <a:rPr lang="en-US" sz="8000" dirty="0" err="1"/>
              <a:t>koje</a:t>
            </a:r>
            <a:r>
              <a:rPr lang="en-US" sz="8000" dirty="0"/>
              <a:t> </a:t>
            </a:r>
            <a:r>
              <a:rPr lang="en-US" sz="8000" dirty="0" err="1"/>
              <a:t>aplikacija</a:t>
            </a:r>
            <a:r>
              <a:rPr lang="en-US" sz="8000" dirty="0"/>
              <a:t> </a:t>
            </a:r>
            <a:r>
              <a:rPr lang="en-US" sz="8000" dirty="0" err="1"/>
              <a:t>inicijalno</a:t>
            </a:r>
            <a:r>
              <a:rPr lang="en-US" sz="8000" dirty="0"/>
              <a:t> </a:t>
            </a:r>
            <a:r>
              <a:rPr lang="en-US" sz="8000" dirty="0" err="1"/>
              <a:t>povlači</a:t>
            </a:r>
            <a:r>
              <a:rPr lang="en-US" sz="8000" dirty="0"/>
              <a:t> </a:t>
            </a:r>
            <a:r>
              <a:rPr lang="en-US" sz="8000" dirty="0" err="1"/>
              <a:t>iz</a:t>
            </a:r>
            <a:r>
              <a:rPr lang="en-US" sz="8000" dirty="0"/>
              <a:t> </a:t>
            </a:r>
            <a:r>
              <a:rPr lang="en-US" sz="8000" dirty="0" err="1"/>
              <a:t>savecase</a:t>
            </a:r>
            <a:r>
              <a:rPr lang="en-US" sz="8000" dirty="0"/>
              <a:t>-a </a:t>
            </a:r>
            <a:r>
              <a:rPr lang="en-US" sz="8000" dirty="0" err="1"/>
              <a:t>ili</a:t>
            </a:r>
            <a:r>
              <a:rPr lang="en-US" sz="8000" dirty="0"/>
              <a:t> snapshot-a </a:t>
            </a:r>
            <a:r>
              <a:rPr lang="en-US" sz="8000" dirty="0" err="1"/>
              <a:t>i</a:t>
            </a:r>
            <a:r>
              <a:rPr lang="en-US" sz="8000" dirty="0"/>
              <a:t> </a:t>
            </a:r>
            <a:r>
              <a:rPr lang="en-US" sz="8000" dirty="0" err="1"/>
              <a:t>vrši</a:t>
            </a:r>
            <a:r>
              <a:rPr lang="en-US" sz="8000" dirty="0"/>
              <a:t> </a:t>
            </a:r>
            <a:r>
              <a:rPr lang="en-US" sz="8000" dirty="0" err="1"/>
              <a:t>simulaciju</a:t>
            </a:r>
            <a:r>
              <a:rPr lang="en-US" sz="8000" dirty="0"/>
              <a:t>.</a:t>
            </a:r>
            <a:endParaRPr lang="sr-Latn-ME" sz="80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dirty="0" err="1"/>
              <a:t>Aplikacija</a:t>
            </a:r>
            <a:r>
              <a:rPr lang="en-US" sz="8000" dirty="0"/>
              <a:t> POWERFLOW </a:t>
            </a:r>
            <a:r>
              <a:rPr lang="en-US" sz="8000" dirty="0" err="1"/>
              <a:t>postoji</a:t>
            </a:r>
            <a:r>
              <a:rPr lang="en-US" sz="8000" dirty="0"/>
              <a:t> </a:t>
            </a:r>
            <a:r>
              <a:rPr lang="en-US" sz="8000" dirty="0" err="1"/>
              <a:t>i</a:t>
            </a:r>
            <a:r>
              <a:rPr lang="en-US" sz="8000" dirty="0"/>
              <a:t> u </a:t>
            </a:r>
            <a:r>
              <a:rPr lang="en-US" sz="8000" dirty="0" err="1"/>
              <a:t>okviru</a:t>
            </a:r>
            <a:r>
              <a:rPr lang="en-US" sz="8000" dirty="0"/>
              <a:t> seta </a:t>
            </a:r>
            <a:r>
              <a:rPr lang="en-US" sz="8000" dirty="0" err="1"/>
              <a:t>aplikacija</a:t>
            </a:r>
            <a:r>
              <a:rPr lang="en-US" sz="8000" dirty="0"/>
              <a:t> EMS </a:t>
            </a:r>
            <a:r>
              <a:rPr lang="en-US" sz="8000" dirty="0" err="1"/>
              <a:t>paketa</a:t>
            </a:r>
            <a:r>
              <a:rPr lang="en-US" sz="8000" dirty="0"/>
              <a:t>, </a:t>
            </a:r>
            <a:r>
              <a:rPr lang="en-US" sz="8000" dirty="0" err="1"/>
              <a:t>kao</a:t>
            </a:r>
            <a:r>
              <a:rPr lang="en-US" sz="8000" dirty="0"/>
              <a:t> </a:t>
            </a:r>
            <a:r>
              <a:rPr lang="en-US" sz="8000" dirty="0" err="1"/>
              <a:t>studijska</a:t>
            </a:r>
            <a:r>
              <a:rPr lang="en-US" sz="8000" dirty="0"/>
              <a:t> </a:t>
            </a:r>
            <a:r>
              <a:rPr lang="en-US" sz="8000" dirty="0" err="1"/>
              <a:t>aplikacija</a:t>
            </a:r>
            <a:r>
              <a:rPr lang="en-US" sz="8000" dirty="0"/>
              <a:t> </a:t>
            </a:r>
            <a:r>
              <a:rPr lang="en-US" sz="8000" dirty="0" err="1"/>
              <a:t>pomoću</a:t>
            </a:r>
            <a:r>
              <a:rPr lang="en-US" sz="8000" dirty="0"/>
              <a:t> </a:t>
            </a:r>
            <a:r>
              <a:rPr lang="en-US" sz="8000" dirty="0" err="1"/>
              <a:t>koje</a:t>
            </a:r>
            <a:r>
              <a:rPr lang="en-US" sz="8000" dirty="0"/>
              <a:t> se </a:t>
            </a:r>
            <a:r>
              <a:rPr lang="en-US" sz="8000" dirty="0" err="1"/>
              <a:t>proračunava</a:t>
            </a:r>
            <a:r>
              <a:rPr lang="en-US" sz="8000" dirty="0"/>
              <a:t> </a:t>
            </a:r>
            <a:r>
              <a:rPr lang="en-US" sz="8000" dirty="0" err="1"/>
              <a:t>stanje</a:t>
            </a:r>
            <a:r>
              <a:rPr lang="en-US" sz="8000" dirty="0"/>
              <a:t> </a:t>
            </a:r>
            <a:r>
              <a:rPr lang="en-US" sz="8000" dirty="0" err="1"/>
              <a:t>sistema</a:t>
            </a:r>
            <a:r>
              <a:rPr lang="en-US" sz="8000" dirty="0"/>
              <a:t> za </a:t>
            </a:r>
            <a:r>
              <a:rPr lang="en-US" sz="8000" dirty="0" err="1"/>
              <a:t>korisnički</a:t>
            </a:r>
            <a:r>
              <a:rPr lang="en-US" sz="8000" dirty="0"/>
              <a:t> </a:t>
            </a:r>
            <a:r>
              <a:rPr lang="en-US" sz="8000" dirty="0" err="1"/>
              <a:t>definisane</a:t>
            </a:r>
            <a:r>
              <a:rPr lang="en-US" sz="8000" dirty="0"/>
              <a:t> </a:t>
            </a:r>
            <a:r>
              <a:rPr lang="en-US" sz="8000" dirty="0" err="1"/>
              <a:t>uslove</a:t>
            </a:r>
            <a:r>
              <a:rPr lang="en-US" sz="8000" dirty="0"/>
              <a:t>.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US" sz="8000" dirty="0"/>
              <a:t>Kao </a:t>
            </a:r>
            <a:r>
              <a:rPr lang="en-US" sz="8000" dirty="0" err="1"/>
              <a:t>ulazni</a:t>
            </a:r>
            <a:r>
              <a:rPr lang="en-US" sz="8000" dirty="0"/>
              <a:t> </a:t>
            </a:r>
            <a:r>
              <a:rPr lang="en-US" sz="8000" dirty="0" err="1"/>
              <a:t>podaci</a:t>
            </a:r>
            <a:r>
              <a:rPr lang="en-US" sz="8000" dirty="0"/>
              <a:t> </a:t>
            </a:r>
            <a:r>
              <a:rPr lang="en-US" sz="8000" dirty="0" err="1"/>
              <a:t>uzimaju</a:t>
            </a:r>
            <a:r>
              <a:rPr lang="en-US" sz="8000" dirty="0"/>
              <a:t> se </a:t>
            </a:r>
            <a:r>
              <a:rPr lang="en-US" sz="8000" dirty="0" err="1"/>
              <a:t>stanje</a:t>
            </a:r>
            <a:r>
              <a:rPr lang="en-US" sz="8000" dirty="0"/>
              <a:t> </a:t>
            </a:r>
            <a:r>
              <a:rPr lang="en-US" sz="8000" dirty="0" err="1"/>
              <a:t>topologije</a:t>
            </a:r>
            <a:r>
              <a:rPr lang="en-US" sz="8000" dirty="0"/>
              <a:t> </a:t>
            </a:r>
            <a:r>
              <a:rPr lang="en-US" sz="8000" dirty="0" err="1"/>
              <a:t>mreže</a:t>
            </a:r>
            <a:r>
              <a:rPr lang="en-US" sz="8000" dirty="0"/>
              <a:t>, </a:t>
            </a:r>
            <a:r>
              <a:rPr lang="en-US" sz="8000" dirty="0" err="1"/>
              <a:t>stanje</a:t>
            </a:r>
            <a:r>
              <a:rPr lang="en-US" sz="8000" dirty="0"/>
              <a:t> </a:t>
            </a:r>
            <a:r>
              <a:rPr lang="en-US" sz="8000" dirty="0" err="1"/>
              <a:t>ukupne</a:t>
            </a:r>
            <a:r>
              <a:rPr lang="en-US" sz="8000" dirty="0"/>
              <a:t> </a:t>
            </a:r>
            <a:r>
              <a:rPr lang="en-US" sz="8000" dirty="0" err="1"/>
              <a:t>potrošnje</a:t>
            </a:r>
            <a:r>
              <a:rPr lang="en-US" sz="8000" dirty="0"/>
              <a:t> </a:t>
            </a:r>
            <a:r>
              <a:rPr lang="en-US" sz="8000" dirty="0" err="1"/>
              <a:t>koje</a:t>
            </a:r>
            <a:r>
              <a:rPr lang="en-US" sz="8000" dirty="0"/>
              <a:t> </a:t>
            </a:r>
            <a:r>
              <a:rPr lang="en-US" sz="8000" dirty="0" err="1"/>
              <a:t>postoji</a:t>
            </a:r>
            <a:r>
              <a:rPr lang="en-US" sz="8000" dirty="0"/>
              <a:t> u </a:t>
            </a:r>
            <a:r>
              <a:rPr lang="en-US" sz="8000" dirty="0" err="1"/>
              <a:t>mreži</a:t>
            </a:r>
            <a:r>
              <a:rPr lang="en-US" sz="8000" dirty="0"/>
              <a:t>, </a:t>
            </a:r>
            <a:r>
              <a:rPr lang="en-US" sz="8000" dirty="0" err="1"/>
              <a:t>proizvodnje</a:t>
            </a:r>
            <a:r>
              <a:rPr lang="en-US" sz="8000" dirty="0"/>
              <a:t> </a:t>
            </a:r>
            <a:r>
              <a:rPr lang="en-US" sz="8000" dirty="0" err="1"/>
              <a:t>svake</a:t>
            </a:r>
            <a:r>
              <a:rPr lang="en-US" sz="8000" dirty="0"/>
              <a:t> od </a:t>
            </a:r>
            <a:r>
              <a:rPr lang="en-US" sz="8000" dirty="0" err="1"/>
              <a:t>generatorskih</a:t>
            </a:r>
            <a:r>
              <a:rPr lang="en-US" sz="8000" dirty="0"/>
              <a:t> </a:t>
            </a:r>
            <a:r>
              <a:rPr lang="en-US" sz="8000" dirty="0" err="1"/>
              <a:t>jedinica</a:t>
            </a:r>
            <a:r>
              <a:rPr lang="en-US" sz="8000" dirty="0"/>
              <a:t> </a:t>
            </a:r>
            <a:r>
              <a:rPr lang="en-US" sz="8000" dirty="0" err="1"/>
              <a:t>i</a:t>
            </a:r>
            <a:r>
              <a:rPr lang="en-US" sz="8000" dirty="0"/>
              <a:t> </a:t>
            </a:r>
            <a:r>
              <a:rPr lang="en-US" sz="8000" dirty="0" err="1"/>
              <a:t>mogucnosti</a:t>
            </a:r>
            <a:r>
              <a:rPr lang="en-US" sz="8000" dirty="0"/>
              <a:t> </a:t>
            </a:r>
            <a:r>
              <a:rPr lang="en-US" sz="8000" dirty="0" err="1"/>
              <a:t>regulacije</a:t>
            </a:r>
            <a:r>
              <a:rPr lang="en-US" sz="8000" dirty="0"/>
              <a:t>. </a:t>
            </a:r>
            <a:r>
              <a:rPr lang="en-US" sz="8000" dirty="0" err="1"/>
              <a:t>Sva</a:t>
            </a:r>
            <a:r>
              <a:rPr lang="en-US" sz="8000" dirty="0"/>
              <a:t> </a:t>
            </a:r>
            <a:r>
              <a:rPr lang="en-US" sz="8000" dirty="0" err="1"/>
              <a:t>rješenja</a:t>
            </a:r>
            <a:r>
              <a:rPr lang="en-US" sz="8000" dirty="0"/>
              <a:t> se </a:t>
            </a:r>
            <a:r>
              <a:rPr lang="en-US" sz="8000" dirty="0" err="1"/>
              <a:t>provjeravaju</a:t>
            </a:r>
            <a:r>
              <a:rPr lang="en-US" sz="8000" dirty="0"/>
              <a:t> za </a:t>
            </a:r>
            <a:r>
              <a:rPr lang="en-US" sz="8000" dirty="0" err="1"/>
              <a:t>korisnički</a:t>
            </a:r>
            <a:r>
              <a:rPr lang="en-US" sz="8000" dirty="0"/>
              <a:t> </a:t>
            </a:r>
            <a:r>
              <a:rPr lang="en-US" sz="8000" dirty="0" err="1"/>
              <a:t>definisane</a:t>
            </a:r>
            <a:r>
              <a:rPr lang="en-US" sz="8000" dirty="0"/>
              <a:t> </a:t>
            </a:r>
            <a:r>
              <a:rPr lang="en-US" sz="8000" dirty="0" err="1"/>
              <a:t>limite</a:t>
            </a:r>
            <a:r>
              <a:rPr lang="en-US" sz="8000" dirty="0"/>
              <a:t>. </a:t>
            </a:r>
            <a:r>
              <a:rPr lang="en-US" sz="8000" dirty="0" err="1"/>
              <a:t>Izlazni</a:t>
            </a:r>
            <a:r>
              <a:rPr lang="en-US" sz="8000" dirty="0"/>
              <a:t> </a:t>
            </a:r>
            <a:r>
              <a:rPr lang="en-US" sz="8000" dirty="0" err="1"/>
              <a:t>podaci</a:t>
            </a:r>
            <a:r>
              <a:rPr lang="en-US" sz="8000" dirty="0"/>
              <a:t> </a:t>
            </a:r>
            <a:r>
              <a:rPr lang="en-US" sz="8000" dirty="0" err="1"/>
              <a:t>iz</a:t>
            </a:r>
            <a:r>
              <a:rPr lang="en-US" sz="8000" dirty="0"/>
              <a:t> </a:t>
            </a:r>
            <a:r>
              <a:rPr lang="en-US" sz="8000" dirty="0" err="1"/>
              <a:t>aplikacije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: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en-GB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proizvodnja</a:t>
            </a:r>
            <a:r>
              <a:rPr lang="en-US" sz="8000" dirty="0"/>
              <a:t> </a:t>
            </a:r>
            <a:r>
              <a:rPr lang="en-US" sz="8000" dirty="0" err="1"/>
              <a:t>i</a:t>
            </a:r>
            <a:r>
              <a:rPr lang="en-US" sz="8000" dirty="0"/>
              <a:t> </a:t>
            </a:r>
            <a:r>
              <a:rPr lang="en-US" sz="8000" dirty="0" err="1"/>
              <a:t>potrošnja</a:t>
            </a:r>
            <a:r>
              <a:rPr lang="en-US" sz="8000" dirty="0"/>
              <a:t> u </a:t>
            </a:r>
            <a:r>
              <a:rPr lang="en-US" sz="8000" dirty="0" err="1"/>
              <a:t>sistemu</a:t>
            </a:r>
            <a:r>
              <a:rPr lang="en-US" sz="8000" dirty="0"/>
              <a:t> </a:t>
            </a:r>
            <a:r>
              <a:rPr lang="en-US" sz="8000" dirty="0" err="1"/>
              <a:t>i</a:t>
            </a:r>
            <a:r>
              <a:rPr lang="en-US" sz="8000" dirty="0"/>
              <a:t> </a:t>
            </a:r>
            <a:r>
              <a:rPr lang="en-US" sz="8000" dirty="0" err="1"/>
              <a:t>pojedinim</a:t>
            </a:r>
            <a:r>
              <a:rPr lang="en-US" sz="8000" dirty="0"/>
              <a:t> </a:t>
            </a:r>
            <a:r>
              <a:rPr lang="en-US" sz="8000" dirty="0" err="1"/>
              <a:t>oblastima</a:t>
            </a:r>
            <a:r>
              <a:rPr lang="en-US" sz="8000" dirty="0"/>
              <a:t>,</a:t>
            </a:r>
            <a:endParaRPr lang="en-GB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proizvodnja</a:t>
            </a:r>
            <a:r>
              <a:rPr lang="en-US" sz="8000" dirty="0"/>
              <a:t> u </a:t>
            </a:r>
            <a:r>
              <a:rPr lang="en-US" sz="8000" dirty="0" err="1"/>
              <a:t>čvorovima</a:t>
            </a:r>
            <a:r>
              <a:rPr lang="en-US" sz="8000" dirty="0"/>
              <a:t>,</a:t>
            </a:r>
            <a:endParaRPr lang="en-GB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potrošnju</a:t>
            </a:r>
            <a:r>
              <a:rPr lang="en-US" sz="8000" dirty="0"/>
              <a:t> po </a:t>
            </a:r>
            <a:r>
              <a:rPr lang="en-US" sz="8000" dirty="0" err="1"/>
              <a:t>čvorovima</a:t>
            </a:r>
            <a:r>
              <a:rPr lang="en-US" sz="8000" dirty="0"/>
              <a:t>,</a:t>
            </a:r>
            <a:endParaRPr lang="en-GB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napon</a:t>
            </a:r>
            <a:r>
              <a:rPr lang="en-US" sz="8000" dirty="0"/>
              <a:t> u </a:t>
            </a:r>
            <a:r>
              <a:rPr lang="en-US" sz="8000" dirty="0" err="1"/>
              <a:t>čvorovima</a:t>
            </a:r>
            <a:r>
              <a:rPr lang="en-US" sz="8000" dirty="0"/>
              <a:t> (</a:t>
            </a:r>
            <a:r>
              <a:rPr lang="en-US" sz="8000" dirty="0" err="1"/>
              <a:t>modul</a:t>
            </a:r>
            <a:r>
              <a:rPr lang="en-US" sz="8000" dirty="0"/>
              <a:t> </a:t>
            </a:r>
            <a:r>
              <a:rPr lang="en-US" sz="8000" dirty="0" err="1"/>
              <a:t>i</a:t>
            </a:r>
            <a:r>
              <a:rPr lang="en-US" sz="8000" dirty="0"/>
              <a:t> </a:t>
            </a:r>
            <a:r>
              <a:rPr lang="en-US" sz="8000" dirty="0" err="1"/>
              <a:t>fazni</a:t>
            </a:r>
            <a:r>
              <a:rPr lang="en-US" sz="8000" dirty="0"/>
              <a:t> </a:t>
            </a:r>
            <a:r>
              <a:rPr lang="en-US" sz="8000" dirty="0" err="1"/>
              <a:t>ugao</a:t>
            </a:r>
            <a:r>
              <a:rPr lang="en-US" sz="8000" dirty="0"/>
              <a:t>),</a:t>
            </a:r>
            <a:endParaRPr lang="en-GB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tokovi</a:t>
            </a:r>
            <a:r>
              <a:rPr lang="en-US" sz="8000" dirty="0"/>
              <a:t> </a:t>
            </a:r>
            <a:r>
              <a:rPr lang="en-US" sz="8000" dirty="0" err="1"/>
              <a:t>snaga</a:t>
            </a:r>
            <a:r>
              <a:rPr lang="en-US" sz="8000" dirty="0"/>
              <a:t> </a:t>
            </a:r>
            <a:r>
              <a:rPr lang="en-US" sz="8000" dirty="0" err="1"/>
              <a:t>na</a:t>
            </a:r>
            <a:r>
              <a:rPr lang="en-US" sz="8000" dirty="0"/>
              <a:t> </a:t>
            </a:r>
            <a:r>
              <a:rPr lang="en-US" sz="8000" dirty="0" err="1"/>
              <a:t>dalekovodima</a:t>
            </a:r>
            <a:r>
              <a:rPr lang="en-US" sz="8000" dirty="0"/>
              <a:t> </a:t>
            </a:r>
            <a:r>
              <a:rPr lang="en-US" sz="8000" dirty="0" err="1"/>
              <a:t>i</a:t>
            </a:r>
            <a:r>
              <a:rPr lang="en-US" sz="8000" dirty="0"/>
              <a:t> </a:t>
            </a:r>
            <a:r>
              <a:rPr lang="en-US" sz="8000" dirty="0" err="1"/>
              <a:t>transformatorima</a:t>
            </a:r>
            <a:r>
              <a:rPr lang="en-US" sz="8000" dirty="0"/>
              <a:t>,</a:t>
            </a:r>
            <a:endParaRPr lang="en-GB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pozicije</a:t>
            </a:r>
            <a:r>
              <a:rPr lang="en-US" sz="8000" dirty="0"/>
              <a:t> </a:t>
            </a:r>
            <a:r>
              <a:rPr lang="en-US" sz="8000" dirty="0" err="1"/>
              <a:t>regulacionih</a:t>
            </a:r>
            <a:r>
              <a:rPr lang="en-US" sz="8000" dirty="0"/>
              <a:t> </a:t>
            </a:r>
            <a:r>
              <a:rPr lang="en-US" sz="8000" dirty="0" err="1"/>
              <a:t>sklopki</a:t>
            </a:r>
            <a:r>
              <a:rPr lang="en-US" sz="8000" dirty="0"/>
              <a:t> </a:t>
            </a:r>
            <a:r>
              <a:rPr lang="en-US" sz="8000" dirty="0" err="1"/>
              <a:t>transformatora</a:t>
            </a:r>
            <a:r>
              <a:rPr lang="en-US" sz="8000" dirty="0"/>
              <a:t>,</a:t>
            </a:r>
            <a:endParaRPr lang="en-GB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gubici</a:t>
            </a:r>
            <a:r>
              <a:rPr lang="en-US" sz="8000" dirty="0"/>
              <a:t> u </a:t>
            </a:r>
            <a:r>
              <a:rPr lang="en-US" sz="8000" dirty="0" err="1"/>
              <a:t>sistemu</a:t>
            </a:r>
            <a:r>
              <a:rPr lang="en-US" sz="8000" dirty="0"/>
              <a:t>, po </a:t>
            </a:r>
            <a:r>
              <a:rPr lang="en-US" sz="8000" dirty="0" err="1"/>
              <a:t>pojedinim</a:t>
            </a:r>
            <a:r>
              <a:rPr lang="en-US" sz="8000" dirty="0"/>
              <a:t> </a:t>
            </a:r>
            <a:r>
              <a:rPr lang="en-US" sz="8000" dirty="0" err="1"/>
              <a:t>oblastima</a:t>
            </a:r>
            <a:r>
              <a:rPr lang="en-US" sz="8000" dirty="0"/>
              <a:t>, </a:t>
            </a:r>
            <a:r>
              <a:rPr lang="en-US" sz="8000" dirty="0" err="1"/>
              <a:t>pojedinim</a:t>
            </a:r>
            <a:r>
              <a:rPr lang="en-US" sz="8000" dirty="0"/>
              <a:t> </a:t>
            </a:r>
            <a:r>
              <a:rPr lang="en-US" sz="8000" dirty="0" err="1"/>
              <a:t>naponskim</a:t>
            </a:r>
            <a:r>
              <a:rPr lang="en-US" sz="8000" dirty="0"/>
              <a:t> </a:t>
            </a:r>
            <a:r>
              <a:rPr lang="en-US" sz="8000" dirty="0" err="1"/>
              <a:t>nivoima</a:t>
            </a:r>
            <a:r>
              <a:rPr lang="en-US" sz="8000" dirty="0"/>
              <a:t>, </a:t>
            </a:r>
            <a:r>
              <a:rPr lang="en-US" sz="8000" dirty="0" err="1"/>
              <a:t>pojedinim</a:t>
            </a:r>
            <a:endParaRPr lang="en-GB" sz="8000" dirty="0"/>
          </a:p>
          <a:p>
            <a:pPr algn="l"/>
            <a:r>
              <a:rPr lang="en-US" sz="8000" dirty="0" err="1"/>
              <a:t>elementima</a:t>
            </a:r>
            <a:r>
              <a:rPr lang="en-US" sz="8000" dirty="0"/>
              <a:t> </a:t>
            </a:r>
            <a:r>
              <a:rPr lang="en-US" sz="8000" dirty="0" err="1"/>
              <a:t>sistema</a:t>
            </a:r>
            <a:r>
              <a:rPr lang="en-US" sz="8000" dirty="0"/>
              <a:t>,</a:t>
            </a:r>
            <a:endParaRPr lang="sr-Latn-ME" sz="8000" dirty="0"/>
          </a:p>
          <a:p>
            <a:pPr lvl="0" algn="l"/>
            <a:r>
              <a:rPr lang="sr-Latn-ME" sz="8000" dirty="0"/>
              <a:t>- </a:t>
            </a:r>
            <a:r>
              <a:rPr lang="en-US" sz="8000" dirty="0" err="1"/>
              <a:t>ukupna</a:t>
            </a:r>
            <a:r>
              <a:rPr lang="en-US" sz="8000" dirty="0"/>
              <a:t> </a:t>
            </a:r>
            <a:r>
              <a:rPr lang="en-US" sz="8000" dirty="0" err="1"/>
              <a:t>razmjena</a:t>
            </a:r>
            <a:r>
              <a:rPr lang="en-US" sz="8000" dirty="0"/>
              <a:t> </a:t>
            </a:r>
            <a:r>
              <a:rPr lang="en-US" sz="8000" dirty="0" err="1"/>
              <a:t>pojedinih</a:t>
            </a:r>
            <a:r>
              <a:rPr lang="en-US" sz="8000" dirty="0"/>
              <a:t> </a:t>
            </a:r>
            <a:r>
              <a:rPr lang="en-US" sz="8000" dirty="0" err="1"/>
              <a:t>oblasti</a:t>
            </a:r>
            <a:r>
              <a:rPr lang="en-US" sz="8000" dirty="0"/>
              <a:t>, </a:t>
            </a:r>
            <a:r>
              <a:rPr lang="en-US" sz="8000" dirty="0" err="1"/>
              <a:t>razmjena</a:t>
            </a:r>
            <a:r>
              <a:rPr lang="en-US" sz="8000" dirty="0"/>
              <a:t> po </a:t>
            </a:r>
            <a:r>
              <a:rPr lang="en-US" sz="8000" dirty="0" err="1"/>
              <a:t>granicama</a:t>
            </a:r>
            <a:r>
              <a:rPr lang="en-US" sz="8000" dirty="0"/>
              <a:t>, </a:t>
            </a:r>
            <a:r>
              <a:rPr lang="en-US" sz="8000" dirty="0" err="1"/>
              <a:t>razmjena</a:t>
            </a:r>
            <a:r>
              <a:rPr lang="en-US" sz="8000" dirty="0"/>
              <a:t> po </a:t>
            </a:r>
            <a:r>
              <a:rPr lang="en-US" sz="8000" dirty="0" err="1"/>
              <a:t>pojedinačnim</a:t>
            </a:r>
            <a:endParaRPr lang="en-GB" sz="8000" dirty="0"/>
          </a:p>
          <a:p>
            <a:pPr algn="l"/>
            <a:r>
              <a:rPr lang="en-US" sz="8000" dirty="0" err="1"/>
              <a:t>interkonektivnim</a:t>
            </a:r>
            <a:r>
              <a:rPr lang="en-US" sz="8000" dirty="0"/>
              <a:t> </a:t>
            </a:r>
            <a:r>
              <a:rPr lang="en-US" sz="8000" dirty="0" err="1"/>
              <a:t>dalekovodima</a:t>
            </a:r>
            <a:r>
              <a:rPr lang="en-US" sz="8000" dirty="0"/>
              <a:t>.</a:t>
            </a:r>
            <a:endParaRPr lang="en-GB" sz="8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8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C15AF0-1C7D-4EF4-B07E-C6B9E2AE1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72455"/>
            <a:ext cx="12080147" cy="55702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kratkoročne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srednjoročne</a:t>
            </a:r>
            <a:r>
              <a:rPr lang="en-US" dirty="0"/>
              <a:t> </a:t>
            </a:r>
            <a:r>
              <a:rPr lang="en-US" dirty="0" err="1"/>
              <a:t>prognoze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e-</a:t>
            </a:r>
            <a:r>
              <a:rPr lang="en-US" dirty="0" err="1"/>
              <a:t>terraloadforecast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tipove</a:t>
            </a:r>
            <a:r>
              <a:rPr lang="en-US" dirty="0"/>
              <a:t> </a:t>
            </a:r>
            <a:r>
              <a:rPr lang="en-US" dirty="0" err="1"/>
              <a:t>prognoze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vremenskom</a:t>
            </a:r>
            <a:r>
              <a:rPr lang="en-US" dirty="0"/>
              <a:t> </a:t>
            </a:r>
            <a:r>
              <a:rPr lang="en-US" dirty="0" err="1"/>
              <a:t>horizontu</a:t>
            </a:r>
            <a:r>
              <a:rPr lang="en-US" dirty="0"/>
              <a:t> </a:t>
            </a:r>
            <a:r>
              <a:rPr lang="en-US" dirty="0" err="1"/>
              <a:t>prognoze</a:t>
            </a:r>
            <a:r>
              <a:rPr lang="en-US" dirty="0"/>
              <a:t>:</a:t>
            </a:r>
          </a:p>
          <a:p>
            <a:pPr algn="l"/>
            <a:endParaRPr lang="en-GB" dirty="0"/>
          </a:p>
          <a:p>
            <a:pPr lvl="0" algn="l"/>
            <a:r>
              <a:rPr lang="en-US" dirty="0"/>
              <a:t>- </a:t>
            </a:r>
            <a:r>
              <a:rPr lang="en-US" dirty="0" err="1"/>
              <a:t>Kratkoročnu</a:t>
            </a:r>
            <a:r>
              <a:rPr lang="en-US" dirty="0"/>
              <a:t> </a:t>
            </a:r>
            <a:r>
              <a:rPr lang="en-US" dirty="0" err="1"/>
              <a:t>prognozu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STLF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petominutnom</a:t>
            </a:r>
            <a:r>
              <a:rPr lang="en-US" dirty="0"/>
              <a:t> </a:t>
            </a:r>
            <a:r>
              <a:rPr lang="en-US" dirty="0" err="1"/>
              <a:t>rezolucijom</a:t>
            </a:r>
            <a:r>
              <a:rPr lang="en-US" dirty="0"/>
              <a:t> za </a:t>
            </a:r>
            <a:r>
              <a:rPr lang="en-US" dirty="0" err="1"/>
              <a:t>nekoliko</a:t>
            </a:r>
            <a:r>
              <a:rPr lang="en-US" dirty="0"/>
              <a:t> sati </a:t>
            </a:r>
            <a:r>
              <a:rPr lang="en-US" dirty="0" err="1"/>
              <a:t>unaprijed</a:t>
            </a:r>
            <a:r>
              <a:rPr lang="en-US" dirty="0"/>
              <a:t> (do 4 </a:t>
            </a:r>
            <a:r>
              <a:rPr lang="en-US" dirty="0" err="1"/>
              <a:t>sata</a:t>
            </a:r>
            <a:r>
              <a:rPr lang="en-US" dirty="0"/>
              <a:t> </a:t>
            </a:r>
            <a:r>
              <a:rPr lang="en-US" dirty="0" err="1"/>
              <a:t>unaprijed</a:t>
            </a:r>
            <a:r>
              <a:rPr lang="en-US" dirty="0"/>
              <a:t>).</a:t>
            </a:r>
            <a:endParaRPr lang="en-GB" dirty="0"/>
          </a:p>
          <a:p>
            <a:pPr marL="342900" lvl="0" indent="-342900" algn="l">
              <a:buFontTx/>
              <a:buChar char="-"/>
            </a:pPr>
            <a:r>
              <a:rPr lang="en-US" dirty="0" err="1"/>
              <a:t>Srednjoročnu</a:t>
            </a:r>
            <a:r>
              <a:rPr lang="en-US" dirty="0"/>
              <a:t> </a:t>
            </a:r>
            <a:r>
              <a:rPr lang="en-US" dirty="0" err="1"/>
              <a:t>prognozu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MTLF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satnom</a:t>
            </a:r>
            <a:r>
              <a:rPr lang="en-US" dirty="0"/>
              <a:t> </a:t>
            </a:r>
            <a:r>
              <a:rPr lang="en-US" dirty="0" err="1"/>
              <a:t>rezolucijom</a:t>
            </a:r>
            <a:r>
              <a:rPr lang="en-US" dirty="0"/>
              <a:t> do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nedjelja</a:t>
            </a:r>
            <a:r>
              <a:rPr lang="en-US" dirty="0"/>
              <a:t> </a:t>
            </a:r>
            <a:r>
              <a:rPr lang="en-US" dirty="0" err="1"/>
              <a:t>unaprijed</a:t>
            </a:r>
            <a:r>
              <a:rPr lang="en-US" dirty="0"/>
              <a:t> (do 31 dan). </a:t>
            </a:r>
            <a:r>
              <a:rPr lang="en-US" dirty="0" err="1"/>
              <a:t>Podržane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petnaestominutna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polusatna</a:t>
            </a:r>
            <a:r>
              <a:rPr lang="en-US" dirty="0"/>
              <a:t> </a:t>
            </a:r>
            <a:r>
              <a:rPr lang="en-US" dirty="0" err="1"/>
              <a:t>rezolucija</a:t>
            </a:r>
            <a:r>
              <a:rPr lang="en-US" dirty="0"/>
              <a:t>.</a:t>
            </a:r>
          </a:p>
          <a:p>
            <a:pPr lvl="0" algn="l"/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WPF (Wind Production Forecast) -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kratkoročne</a:t>
            </a:r>
            <a:r>
              <a:rPr lang="en-US" dirty="0"/>
              <a:t> </a:t>
            </a:r>
            <a:r>
              <a:rPr lang="en-US" dirty="0" err="1"/>
              <a:t>prognoze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vjetroelektrana</a:t>
            </a:r>
            <a:r>
              <a:rPr lang="en-US" dirty="0"/>
              <a:t> </a:t>
            </a:r>
            <a:r>
              <a:rPr lang="en-US" dirty="0" err="1"/>
              <a:t>obezbjeđuje</a:t>
            </a:r>
            <a:r>
              <a:rPr lang="en-US" dirty="0"/>
              <a:t> </a:t>
            </a:r>
            <a:r>
              <a:rPr lang="en-US" dirty="0" err="1"/>
              <a:t>prognoze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VE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zabilježenih</a:t>
            </a:r>
            <a:r>
              <a:rPr lang="en-US" dirty="0"/>
              <a:t> </a:t>
            </a:r>
            <a:r>
              <a:rPr lang="en-US" dirty="0" err="1"/>
              <a:t>istorijskih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meteoroloških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(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pravca</a:t>
            </a:r>
            <a:r>
              <a:rPr lang="en-US" dirty="0"/>
              <a:t>/</a:t>
            </a:r>
            <a:r>
              <a:rPr lang="en-US" dirty="0" err="1"/>
              <a:t>smjera</a:t>
            </a:r>
            <a:r>
              <a:rPr lang="en-US" dirty="0"/>
              <a:t> </a:t>
            </a:r>
            <a:r>
              <a:rPr lang="en-US" dirty="0" err="1"/>
              <a:t>vjetra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vjetroparka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prognoziranih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meteoroloških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 za </a:t>
            </a:r>
            <a:r>
              <a:rPr lang="en-US" dirty="0" err="1"/>
              <a:t>neki</a:t>
            </a:r>
            <a:r>
              <a:rPr lang="en-US" dirty="0"/>
              <a:t> period </a:t>
            </a:r>
            <a:r>
              <a:rPr lang="en-US" dirty="0" err="1"/>
              <a:t>unaprijed</a:t>
            </a:r>
            <a:endParaRPr lang="en-US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F115FC-7582-4C0F-891F-A35870D6F667}"/>
              </a:ext>
            </a:extLst>
          </p:cNvPr>
          <p:cNvSpPr/>
          <p:nvPr/>
        </p:nvSpPr>
        <p:spPr>
          <a:xfrm>
            <a:off x="3149444" y="0"/>
            <a:ext cx="4931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MODULI ZA PROGNOZU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57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774" y="1772922"/>
            <a:ext cx="9144000" cy="852221"/>
          </a:xfrm>
        </p:spPr>
        <p:txBody>
          <a:bodyPr>
            <a:noAutofit/>
          </a:bodyPr>
          <a:lstStyle/>
          <a:p>
            <a:r>
              <a:rPr lang="en-NZ" sz="7000" b="1" dirty="0" err="1"/>
              <a:t>Hvala</a:t>
            </a:r>
            <a:r>
              <a:rPr lang="en-NZ" sz="7000" b="1" dirty="0"/>
              <a:t> </a:t>
            </a:r>
            <a:r>
              <a:rPr lang="en-NZ" sz="7000" b="1" dirty="0" err="1"/>
              <a:t>na</a:t>
            </a:r>
            <a:r>
              <a:rPr lang="en-NZ" sz="7000" b="1" dirty="0"/>
              <a:t> pa</a:t>
            </a:r>
            <a:r>
              <a:rPr lang="sr-Latn-ME" sz="7000" b="1" dirty="0"/>
              <a:t>žnji</a:t>
            </a:r>
            <a:endParaRPr lang="en-NZ" sz="7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1" y="4232857"/>
            <a:ext cx="12191999" cy="538697"/>
          </a:xfrm>
        </p:spPr>
        <p:txBody>
          <a:bodyPr>
            <a:noAutofit/>
          </a:bodyPr>
          <a:lstStyle/>
          <a:p>
            <a:pPr algn="just"/>
            <a:r>
              <a:rPr lang="hr-HR" sz="2200" dirty="0"/>
              <a:t>Marko Živković, dipl.el.ing.</a:t>
            </a:r>
            <a:r>
              <a:rPr lang="en-GB" sz="2200" dirty="0"/>
              <a:t> </a:t>
            </a:r>
            <a:r>
              <a:rPr lang="hr-HR" sz="2200" dirty="0"/>
              <a:t>Crnogorski Elektroprenosni Sistem (CGES)</a:t>
            </a:r>
            <a:endParaRPr lang="en-GB" sz="2200" dirty="0"/>
          </a:p>
          <a:p>
            <a:pPr algn="just"/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marko.zivkovic@cges.me</a:t>
            </a:r>
            <a:endParaRPr lang="en-NZ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622040-32BD-46F6-B893-DEDE39659D0F}"/>
              </a:ext>
            </a:extLst>
          </p:cNvPr>
          <p:cNvSpPr txBox="1">
            <a:spLocks/>
          </p:cNvSpPr>
          <p:nvPr/>
        </p:nvSpPr>
        <p:spPr>
          <a:xfrm>
            <a:off x="83891" y="5078144"/>
            <a:ext cx="12191999" cy="53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200" dirty="0"/>
              <a:t>Stevan</a:t>
            </a:r>
            <a:r>
              <a:rPr lang="hr-HR" sz="2200" dirty="0"/>
              <a:t> Živković, dipl.el.ing.</a:t>
            </a:r>
            <a:r>
              <a:rPr lang="en-GB" sz="2200" dirty="0"/>
              <a:t> </a:t>
            </a:r>
            <a:r>
              <a:rPr lang="hr-HR" sz="2200" dirty="0"/>
              <a:t>Crnogorski Elektro</a:t>
            </a:r>
            <a:r>
              <a:rPr lang="en-GB" sz="2200" dirty="0" err="1"/>
              <a:t>distributivni</a:t>
            </a:r>
            <a:r>
              <a:rPr lang="hr-HR" sz="2200" dirty="0"/>
              <a:t> Sistem (C</a:t>
            </a:r>
            <a:r>
              <a:rPr lang="en-GB" sz="2200" dirty="0"/>
              <a:t>EDIS</a:t>
            </a:r>
            <a:r>
              <a:rPr lang="hr-HR" sz="2200" dirty="0"/>
              <a:t>)</a:t>
            </a:r>
            <a:endParaRPr lang="en-GB" sz="2200" dirty="0"/>
          </a:p>
          <a:p>
            <a:pPr algn="just"/>
            <a:r>
              <a:rPr lang="en-GB" sz="22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stevan</a:t>
            </a:r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lang="en-GB" sz="2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t-com.me</a:t>
            </a:r>
            <a:endParaRPr lang="en-NZ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516F505-B282-4E52-9AE7-C64F1B0CC76B}"/>
              </a:ext>
            </a:extLst>
          </p:cNvPr>
          <p:cNvSpPr txBox="1">
            <a:spLocks/>
          </p:cNvSpPr>
          <p:nvPr/>
        </p:nvSpPr>
        <p:spPr>
          <a:xfrm>
            <a:off x="100669" y="5915042"/>
            <a:ext cx="12191999" cy="82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dirty="0"/>
              <a:t>Ivan Asano</a:t>
            </a:r>
            <a:r>
              <a:rPr lang="hr-HR" sz="2200" dirty="0"/>
              <a:t>vić, dipl.el.ing.</a:t>
            </a:r>
            <a:r>
              <a:rPr lang="en-GB" sz="2200" dirty="0"/>
              <a:t> </a:t>
            </a:r>
            <a:r>
              <a:rPr lang="hr-HR" sz="2200" dirty="0"/>
              <a:t>Crnogorski Elektroprenosni Sistem (CGES)</a:t>
            </a:r>
            <a:endParaRPr lang="en-GB" sz="2200" dirty="0"/>
          </a:p>
          <a:p>
            <a:pPr algn="l"/>
            <a:r>
              <a:rPr lang="en-GB" sz="2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ivan</a:t>
            </a:r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2200" u="sng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asanovic</a:t>
            </a:r>
            <a:r>
              <a:rPr lang="hr-HR" sz="2200" u="sng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@cges.me</a:t>
            </a:r>
            <a:endParaRPr lang="en-NZ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8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F75BD6-1FD0-4E59-AA1D-B40A2DE33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082" y="49229"/>
            <a:ext cx="9144000" cy="538697"/>
          </a:xfrm>
        </p:spPr>
        <p:txBody>
          <a:bodyPr>
            <a:normAutofit/>
          </a:bodyPr>
          <a:lstStyle/>
          <a:p>
            <a:r>
              <a:rPr lang="hr-HR" sz="3200" b="1" dirty="0"/>
              <a:t>SCADA Sistemi za upravljanje i nadzor </a:t>
            </a:r>
            <a:endParaRPr lang="en-GB" sz="32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124D7EE-F1DF-4AF1-945C-841891A37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6503" y="1067384"/>
            <a:ext cx="6546209" cy="5386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- SCADA (Supervisory Control and Data Acquisition)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61B00-0278-4715-A4F1-097FCDC6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2" y="2115086"/>
            <a:ext cx="9029686" cy="47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BB213B-2BE1-4DE5-93E3-A0272D33248C}"/>
              </a:ext>
            </a:extLst>
          </p:cNvPr>
          <p:cNvSpPr/>
          <p:nvPr/>
        </p:nvSpPr>
        <p:spPr>
          <a:xfrm>
            <a:off x="6914542" y="61284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1.Glavni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centar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HMI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računari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2.Komunikaciona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infrastruktura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3.RTU-ovi –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udaljene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komunikacione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jedinice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4.Lokalni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centar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HMI ra</a:t>
            </a:r>
            <a:r>
              <a:rPr lang="sr-Latn-ME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unar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5.PLC-vi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IED-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0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828" y="75501"/>
            <a:ext cx="9144000" cy="604007"/>
          </a:xfrm>
        </p:spPr>
        <p:txBody>
          <a:bodyPr/>
          <a:lstStyle/>
          <a:p>
            <a:r>
              <a:rPr lang="en-GB" b="1" dirty="0"/>
              <a:t>RTU – Remote Terminal Unit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330" y="949038"/>
            <a:ext cx="9144000" cy="281761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provjeru</a:t>
            </a:r>
            <a:r>
              <a:rPr lang="en-US" sz="1800" dirty="0"/>
              <a:t> </a:t>
            </a:r>
            <a:r>
              <a:rPr lang="en-US" sz="1800" dirty="0" err="1"/>
              <a:t>trenutnog</a:t>
            </a:r>
            <a:r>
              <a:rPr lang="en-US" sz="1800" dirty="0"/>
              <a:t> </a:t>
            </a:r>
            <a:r>
              <a:rPr lang="en-US" sz="1800" dirty="0" err="1"/>
              <a:t>položaja</a:t>
            </a:r>
            <a:r>
              <a:rPr lang="en-US" sz="1800" dirty="0"/>
              <a:t> </a:t>
            </a:r>
            <a:r>
              <a:rPr lang="en-US" sz="1800" dirty="0" err="1"/>
              <a:t>opreme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terenu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slanje</a:t>
            </a:r>
            <a:r>
              <a:rPr lang="en-US" sz="1800" dirty="0"/>
              <a:t> </a:t>
            </a:r>
            <a:r>
              <a:rPr lang="en-US" sz="1800" dirty="0" err="1"/>
              <a:t>električnog</a:t>
            </a:r>
            <a:r>
              <a:rPr lang="en-US" sz="1800" dirty="0"/>
              <a:t> </a:t>
            </a:r>
            <a:r>
              <a:rPr lang="en-US" sz="1800" dirty="0" err="1"/>
              <a:t>signala</a:t>
            </a:r>
            <a:r>
              <a:rPr lang="en-US" sz="1800" dirty="0"/>
              <a:t> </a:t>
            </a:r>
            <a:r>
              <a:rPr lang="en-US" sz="1800" dirty="0" err="1"/>
              <a:t>opremi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terenu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zahtjevom</a:t>
            </a:r>
            <a:r>
              <a:rPr lang="en-US" sz="1800" dirty="0"/>
              <a:t> za </a:t>
            </a:r>
            <a:r>
              <a:rPr lang="en-US" sz="1800" dirty="0" err="1"/>
              <a:t>promjenom</a:t>
            </a:r>
            <a:r>
              <a:rPr lang="en-US" sz="1800" dirty="0"/>
              <a:t> </a:t>
            </a:r>
            <a:r>
              <a:rPr lang="en-US" sz="1800" dirty="0" err="1"/>
              <a:t>stanja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provjeru</a:t>
            </a:r>
            <a:r>
              <a:rPr lang="en-US" sz="1800" dirty="0"/>
              <a:t> </a:t>
            </a:r>
            <a:r>
              <a:rPr lang="en-US" sz="1800" dirty="0" err="1"/>
              <a:t>stanja</a:t>
            </a:r>
            <a:r>
              <a:rPr lang="en-US" sz="1800" dirty="0"/>
              <a:t> </a:t>
            </a:r>
            <a:r>
              <a:rPr lang="en-US" sz="1800" dirty="0" err="1"/>
              <a:t>opreme</a:t>
            </a:r>
            <a:r>
              <a:rPr lang="en-US" sz="1800" dirty="0"/>
              <a:t> (</a:t>
            </a:r>
            <a:r>
              <a:rPr lang="en-US" sz="1800" dirty="0" err="1"/>
              <a:t>potvrda</a:t>
            </a:r>
            <a:r>
              <a:rPr lang="en-US" sz="1800" dirty="0"/>
              <a:t> </a:t>
            </a:r>
            <a:r>
              <a:rPr lang="en-US" sz="1800" dirty="0" err="1"/>
              <a:t>izvršenje</a:t>
            </a:r>
            <a:r>
              <a:rPr lang="en-US" sz="1800" dirty="0"/>
              <a:t> </a:t>
            </a:r>
            <a:r>
              <a:rPr lang="en-US" sz="1800" dirty="0" err="1"/>
              <a:t>naredbe</a:t>
            </a:r>
            <a:r>
              <a:rPr lang="en-US" sz="1800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slanje</a:t>
            </a:r>
            <a:r>
              <a:rPr lang="en-US" sz="1800" dirty="0"/>
              <a:t> </a:t>
            </a:r>
            <a:r>
              <a:rPr lang="en-US" sz="1800" dirty="0" err="1"/>
              <a:t>poruke</a:t>
            </a:r>
            <a:r>
              <a:rPr lang="en-US" sz="1800" dirty="0"/>
              <a:t> o </a:t>
            </a:r>
            <a:r>
              <a:rPr lang="en-US" sz="1800" dirty="0" err="1"/>
              <a:t>promenjenom</a:t>
            </a:r>
            <a:r>
              <a:rPr lang="en-US" sz="1800" dirty="0"/>
              <a:t> </a:t>
            </a:r>
            <a:r>
              <a:rPr lang="en-US" sz="1800" dirty="0" err="1"/>
              <a:t>stanju</a:t>
            </a:r>
            <a:r>
              <a:rPr lang="en-US" sz="1800" dirty="0"/>
              <a:t> </a:t>
            </a:r>
            <a:r>
              <a:rPr lang="en-US" sz="1800" dirty="0" err="1"/>
              <a:t>glavnom</a:t>
            </a:r>
            <a:r>
              <a:rPr lang="en-US" sz="1800" dirty="0"/>
              <a:t> </a:t>
            </a:r>
            <a:r>
              <a:rPr lang="en-US" sz="1800" dirty="0" err="1"/>
              <a:t>centru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1800" b="1" dirty="0"/>
              <a:t>SCADA </a:t>
            </a:r>
            <a:r>
              <a:rPr lang="en-US" sz="1800" b="1" dirty="0" err="1"/>
              <a:t>sistemi</a:t>
            </a:r>
            <a:r>
              <a:rPr lang="en-US" sz="1800" b="1" dirty="0"/>
              <a:t> se </a:t>
            </a:r>
            <a:r>
              <a:rPr lang="en-US" sz="1800" b="1" dirty="0" err="1"/>
              <a:t>sastoje</a:t>
            </a:r>
            <a:r>
              <a:rPr lang="en-US" sz="1800" b="1" dirty="0"/>
              <a:t> </a:t>
            </a:r>
            <a:r>
              <a:rPr lang="en-US" sz="1800" b="1" dirty="0" err="1"/>
              <a:t>iz</a:t>
            </a:r>
            <a:r>
              <a:rPr lang="en-US" sz="1800" b="1" dirty="0"/>
              <a:t> vise </a:t>
            </a:r>
            <a:r>
              <a:rPr lang="en-US" sz="1800" b="1" dirty="0" err="1"/>
              <a:t>podsistema</a:t>
            </a:r>
            <a:r>
              <a:rPr lang="en-US" sz="1800" b="1" dirty="0"/>
              <a:t> </a:t>
            </a:r>
            <a:r>
              <a:rPr lang="en-US" sz="1800" b="1" dirty="0" err="1"/>
              <a:t>koji</a:t>
            </a:r>
            <a:r>
              <a:rPr lang="en-US" sz="1800" b="1" dirty="0"/>
              <a:t> </a:t>
            </a:r>
            <a:r>
              <a:rPr lang="en-US" sz="1800" b="1" dirty="0" err="1"/>
              <a:t>čine</a:t>
            </a:r>
            <a:r>
              <a:rPr lang="en-US" sz="1800" b="1" dirty="0"/>
              <a:t> </a:t>
            </a:r>
            <a:r>
              <a:rPr lang="en-US" sz="1800" b="1" dirty="0" err="1"/>
              <a:t>jednu</a:t>
            </a:r>
            <a:r>
              <a:rPr lang="en-US" sz="1800" b="1" dirty="0"/>
              <a:t> </a:t>
            </a:r>
            <a:r>
              <a:rPr lang="en-US" sz="1800" b="1" dirty="0" err="1"/>
              <a:t>cjelinu</a:t>
            </a:r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podsistem</a:t>
            </a:r>
            <a:r>
              <a:rPr lang="en-US" sz="1800" dirty="0"/>
              <a:t> za </a:t>
            </a:r>
            <a:r>
              <a:rPr lang="en-US" sz="1800" dirty="0" err="1"/>
              <a:t>definisanje</a:t>
            </a:r>
            <a:r>
              <a:rPr lang="en-US" sz="1800" dirty="0"/>
              <a:t> </a:t>
            </a:r>
            <a:r>
              <a:rPr lang="en-US" sz="1800" dirty="0" err="1"/>
              <a:t>veličina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podsistem</a:t>
            </a:r>
            <a:r>
              <a:rPr lang="en-US" sz="1800" dirty="0"/>
              <a:t> za </a:t>
            </a:r>
            <a:r>
              <a:rPr lang="en-US" sz="1800" dirty="0" err="1"/>
              <a:t>alarme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podsistem</a:t>
            </a:r>
            <a:r>
              <a:rPr lang="en-US" sz="1800" dirty="0"/>
              <a:t> za </a:t>
            </a:r>
            <a:r>
              <a:rPr lang="en-US" sz="1800" dirty="0" err="1"/>
              <a:t>prikaz</a:t>
            </a:r>
            <a:r>
              <a:rPr lang="en-US" sz="1800" dirty="0"/>
              <a:t> </a:t>
            </a:r>
            <a:r>
              <a:rPr lang="en-US" sz="1800" dirty="0" err="1"/>
              <a:t>trendova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podsistem</a:t>
            </a:r>
            <a:r>
              <a:rPr lang="en-US" sz="1800" dirty="0"/>
              <a:t> za </a:t>
            </a:r>
            <a:r>
              <a:rPr lang="en-US" sz="1800" dirty="0" err="1"/>
              <a:t>izvještaje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grafički</a:t>
            </a:r>
            <a:r>
              <a:rPr lang="en-US" sz="1800" dirty="0"/>
              <a:t> </a:t>
            </a:r>
            <a:r>
              <a:rPr lang="en-US" sz="1800" dirty="0" err="1"/>
              <a:t>podsistem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komunikacioni</a:t>
            </a:r>
            <a:r>
              <a:rPr lang="en-US" sz="1800" dirty="0"/>
              <a:t> </a:t>
            </a:r>
            <a:r>
              <a:rPr lang="en-US" sz="1800" dirty="0" err="1"/>
              <a:t>podsistem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podsistem</a:t>
            </a:r>
            <a:r>
              <a:rPr lang="en-US" sz="1800" dirty="0"/>
              <a:t> za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bazama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1800" b="1" dirty="0" err="1"/>
              <a:t>Ovi</a:t>
            </a:r>
            <a:r>
              <a:rPr lang="en-US" sz="1800" b="1" dirty="0"/>
              <a:t> </a:t>
            </a:r>
            <a:r>
              <a:rPr lang="en-US" sz="1800" b="1" dirty="0" err="1"/>
              <a:t>djelovi</a:t>
            </a:r>
            <a:r>
              <a:rPr lang="en-US" sz="1800" b="1" dirty="0"/>
              <a:t> </a:t>
            </a:r>
            <a:r>
              <a:rPr lang="en-US" sz="1800" b="1" dirty="0" err="1"/>
              <a:t>sistema</a:t>
            </a:r>
            <a:r>
              <a:rPr lang="en-US" sz="1800" b="1" dirty="0"/>
              <a:t> </a:t>
            </a:r>
            <a:r>
              <a:rPr lang="en-US" sz="1800" b="1" dirty="0" err="1"/>
              <a:t>proizvođača</a:t>
            </a:r>
            <a:r>
              <a:rPr lang="en-US" sz="1800" b="1" dirty="0"/>
              <a:t> </a:t>
            </a:r>
            <a:r>
              <a:rPr lang="en-US" sz="1800" b="1" dirty="0" err="1"/>
              <a:t>softvera</a:t>
            </a:r>
            <a:r>
              <a:rPr lang="en-US" sz="1800" b="1" dirty="0"/>
              <a:t> </a:t>
            </a:r>
            <a:r>
              <a:rPr lang="en-US" sz="1800" b="1" dirty="0" err="1"/>
              <a:t>firme</a:t>
            </a:r>
            <a:r>
              <a:rPr lang="en-US" sz="1800" b="1" dirty="0"/>
              <a:t> “General Electric” </a:t>
            </a:r>
            <a:r>
              <a:rPr lang="en-US" sz="1800" b="1" dirty="0" err="1"/>
              <a:t>će</a:t>
            </a:r>
            <a:r>
              <a:rPr lang="en-US" sz="1800" b="1" dirty="0"/>
              <a:t> </a:t>
            </a:r>
            <a:r>
              <a:rPr lang="en-US" sz="1800" b="1" dirty="0" err="1"/>
              <a:t>biti</a:t>
            </a:r>
            <a:r>
              <a:rPr lang="en-US" sz="1800" b="1" dirty="0"/>
              <a:t> </a:t>
            </a:r>
            <a:r>
              <a:rPr lang="en-US" sz="1800" b="1" dirty="0" err="1"/>
              <a:t>razmotreni</a:t>
            </a:r>
            <a:r>
              <a:rPr lang="en-US" sz="1800" b="1" dirty="0"/>
              <a:t> u </a:t>
            </a:r>
            <a:r>
              <a:rPr lang="en-US" sz="1800" b="1" dirty="0" err="1"/>
              <a:t>daljem</a:t>
            </a:r>
            <a:r>
              <a:rPr lang="en-US" sz="1800" b="1" dirty="0"/>
              <a:t> </a:t>
            </a:r>
            <a:r>
              <a:rPr lang="en-US" sz="1800" b="1" dirty="0" err="1"/>
              <a:t>radu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05001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568" y="403378"/>
            <a:ext cx="9144000" cy="53869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Osnovna funkcionalnost sistema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59" y="672727"/>
            <a:ext cx="9144000" cy="119880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M</a:t>
            </a:r>
            <a:r>
              <a:rPr lang="hr-HR" sz="1800" dirty="0"/>
              <a:t>jerenjia koja stižu na RTU kroz mjerne pretvarače(mA), a sa naponskih i strujnih transformatora iz polja, ili sa mikroprocesorskih releja (obično upravljačkih jedinica) protokolom</a:t>
            </a:r>
            <a:endParaRPr lang="en-GB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/>
              <a:t>Grafičko</a:t>
            </a:r>
            <a:r>
              <a:rPr lang="en-US" sz="1800" dirty="0"/>
              <a:t> </a:t>
            </a:r>
            <a:r>
              <a:rPr lang="en-US" sz="1800" dirty="0" err="1"/>
              <a:t>realizovanje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 se </a:t>
            </a:r>
            <a:r>
              <a:rPr lang="en-US" sz="1800" dirty="0" err="1"/>
              <a:t>izvršava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r>
              <a:rPr lang="en-US" sz="1800" dirty="0"/>
              <a:t> “FG </a:t>
            </a:r>
            <a:r>
              <a:rPr lang="en-US" sz="1800" dirty="0" err="1"/>
              <a:t>Bilder</a:t>
            </a:r>
            <a:r>
              <a:rPr lang="en-US" sz="1800" dirty="0"/>
              <a:t>”</a:t>
            </a:r>
            <a:endParaRPr lang="en-GB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28CCE07-ADB5-48B9-B172-834DF74231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3936999"/>
            <a:ext cx="172045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A4DBBAC6-D53D-4BEA-AE73-E180A7E1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" y="1932352"/>
            <a:ext cx="9623753" cy="49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52C9E7-BECB-49E1-A730-AD5A116801F2}"/>
              </a:ext>
            </a:extLst>
          </p:cNvPr>
          <p:cNvSpPr/>
          <p:nvPr/>
        </p:nvSpPr>
        <p:spPr>
          <a:xfrm>
            <a:off x="7624025" y="2343226"/>
            <a:ext cx="43013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Nacrtana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mreža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čitavog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Namjenske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kontrolu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hardvera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kontrola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razmjene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energije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susjednim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sistemima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editoru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vrši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povezivanje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elemenata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elementima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kreiranim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bazi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podataka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Dinamičko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bojanje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elementima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0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6384"/>
            <a:ext cx="5248712" cy="871671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Osnovni</a:t>
            </a:r>
            <a:r>
              <a:rPr lang="en-GB" b="1" dirty="0"/>
              <a:t> </a:t>
            </a:r>
            <a:r>
              <a:rPr lang="en-GB" b="1" dirty="0" err="1"/>
              <a:t>prikaz</a:t>
            </a:r>
            <a:r>
              <a:rPr lang="en-GB" b="1" dirty="0"/>
              <a:t> </a:t>
            </a:r>
            <a:r>
              <a:rPr lang="en-GB" b="1" dirty="0" err="1"/>
              <a:t>liste</a:t>
            </a:r>
            <a:r>
              <a:rPr lang="en-GB" b="1" dirty="0"/>
              <a:t> </a:t>
            </a:r>
            <a:r>
              <a:rPr lang="en-GB" b="1" dirty="0" err="1"/>
              <a:t>Alarma</a:t>
            </a:r>
            <a:endParaRPr lang="en-GB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010" y="4732540"/>
            <a:ext cx="6240025" cy="538697"/>
          </a:xfrm>
        </p:spPr>
        <p:txBody>
          <a:bodyPr/>
          <a:lstStyle/>
          <a:p>
            <a:r>
              <a:rPr lang="en-GB" dirty="0" err="1"/>
              <a:t>Opservabilna</a:t>
            </a:r>
            <a:r>
              <a:rPr lang="en-GB" dirty="0"/>
              <a:t> zona</a:t>
            </a:r>
          </a:p>
        </p:txBody>
      </p:sp>
      <p:pic>
        <p:nvPicPr>
          <p:cNvPr id="7169" name="Picture 3166">
            <a:extLst>
              <a:ext uri="{FF2B5EF4-FFF2-40B4-BE49-F238E27FC236}">
                <a16:creationId xmlns:a16="http://schemas.microsoft.com/office/drawing/2014/main" id="{35D4D8F8-CB46-4BE0-B5B8-CBA7C6E0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687"/>
            <a:ext cx="6594591" cy="52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4" descr="zona opservabilnosti">
            <a:extLst>
              <a:ext uri="{FF2B5EF4-FFF2-40B4-BE49-F238E27FC236}">
                <a16:creationId xmlns:a16="http://schemas.microsoft.com/office/drawing/2014/main" id="{EF5C5D36-4E30-468B-80CC-FCDF302A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12" y="0"/>
            <a:ext cx="7000742" cy="477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9A029A-1A87-4F67-809E-09E7C291BE5D}"/>
              </a:ext>
            </a:extLst>
          </p:cNvPr>
          <p:cNvSpPr/>
          <p:nvPr/>
        </p:nvSpPr>
        <p:spPr>
          <a:xfrm>
            <a:off x="6594591" y="5107868"/>
            <a:ext cx="29546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80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energetskih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postrojenja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Crna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Gora - 31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BiH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- 15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Srbija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- 20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Albanija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- 12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99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049" y="122421"/>
            <a:ext cx="9144000" cy="85222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ARHITEKTURA SISTEMA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510" y="632114"/>
            <a:ext cx="9144000" cy="610346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dirty="0" err="1"/>
              <a:t>Sistem</a:t>
            </a:r>
            <a:r>
              <a:rPr lang="en-US" sz="7200" dirty="0"/>
              <a:t> </a:t>
            </a:r>
            <a:r>
              <a:rPr lang="en-US" sz="7200" dirty="0" err="1"/>
              <a:t>daljinskog</a:t>
            </a:r>
            <a:r>
              <a:rPr lang="en-US" sz="7200" dirty="0"/>
              <a:t> </a:t>
            </a:r>
            <a:r>
              <a:rPr lang="en-US" sz="7200" dirty="0" err="1"/>
              <a:t>upravljanja</a:t>
            </a:r>
            <a:r>
              <a:rPr lang="en-US" sz="7200" dirty="0"/>
              <a:t> CGES je </a:t>
            </a:r>
            <a:r>
              <a:rPr lang="en-US" sz="7200" dirty="0" err="1"/>
              <a:t>distribuiran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dve</a:t>
            </a:r>
            <a:r>
              <a:rPr lang="en-US" sz="7200" dirty="0"/>
              <a:t> </a:t>
            </a:r>
            <a:r>
              <a:rPr lang="en-US" sz="7200" dirty="0" err="1"/>
              <a:t>fizički</a:t>
            </a:r>
            <a:r>
              <a:rPr lang="en-US" sz="7200" dirty="0"/>
              <a:t> </a:t>
            </a:r>
            <a:r>
              <a:rPr lang="en-US" sz="7200" dirty="0" err="1"/>
              <a:t>razdvojene</a:t>
            </a:r>
            <a:r>
              <a:rPr lang="en-US" sz="7200" dirty="0"/>
              <a:t> </a:t>
            </a:r>
            <a:r>
              <a:rPr lang="en-US" sz="7200" dirty="0" err="1"/>
              <a:t>lokacije</a:t>
            </a:r>
            <a:r>
              <a:rPr lang="en-US" sz="7200" dirty="0"/>
              <a:t>:</a:t>
            </a:r>
            <a:endParaRPr lang="en-GB" sz="7200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sr-Latn-CS" sz="7200" b="1" dirty="0"/>
              <a:t>Nacionalni Dispečerski Centar (NDC)</a:t>
            </a:r>
            <a:endParaRPr lang="en-GB" sz="7200" b="1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sr-Latn-CS" sz="7200" b="1" dirty="0"/>
              <a:t>Rezervni Dispečerski centar (RDC)</a:t>
            </a:r>
            <a:endParaRPr lang="en-GB" sz="7200" b="1" dirty="0"/>
          </a:p>
          <a:p>
            <a:pPr lvl="0" algn="l"/>
            <a:r>
              <a:rPr lang="sr-Latn-CS" sz="7200" b="1" dirty="0"/>
              <a:t> </a:t>
            </a:r>
            <a:r>
              <a:rPr lang="en-US" dirty="0"/>
              <a:t> </a:t>
            </a:r>
            <a:endParaRPr lang="en-GB" dirty="0"/>
          </a:p>
          <a:p>
            <a:pPr algn="l"/>
            <a:r>
              <a:rPr lang="en-US" sz="7200" b="1" dirty="0"/>
              <a:t>- Na </a:t>
            </a:r>
            <a:r>
              <a:rPr lang="en-US" sz="7200" b="1" dirty="0" err="1"/>
              <a:t>lokaciji</a:t>
            </a:r>
            <a:r>
              <a:rPr lang="en-US" sz="7200" b="1" dirty="0"/>
              <a:t> NDC se </a:t>
            </a:r>
            <a:r>
              <a:rPr lang="en-US" sz="7200" b="1" dirty="0" err="1"/>
              <a:t>implementiraju</a:t>
            </a:r>
            <a:r>
              <a:rPr lang="en-US" sz="7200" b="1" dirty="0"/>
              <a:t> </a:t>
            </a:r>
            <a:r>
              <a:rPr lang="en-US" sz="7200" b="1" dirty="0" err="1"/>
              <a:t>podsistemi</a:t>
            </a:r>
            <a:r>
              <a:rPr lang="en-US" sz="7200" b="1" dirty="0"/>
              <a:t>:</a:t>
            </a:r>
            <a:endParaRPr lang="en-GB" sz="7200" b="1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sr-Latn-CS" sz="7200" dirty="0"/>
              <a:t>Glavni sistem upravljanja (GSU)</a:t>
            </a:r>
            <a:endParaRPr lang="en-GB" sz="7200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sr-Latn-CS" sz="7200" dirty="0"/>
              <a:t>Sistem održavanja, arhiviranja i bekapovanja (ARH)</a:t>
            </a:r>
            <a:endParaRPr lang="en-GB" sz="7200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sr-Latn-CS" sz="7200" dirty="0"/>
              <a:t>Sistem za razvoj programa (Program Development System – PDS)</a:t>
            </a:r>
            <a:endParaRPr lang="en-GB" sz="72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de-DE" sz="7200" dirty="0"/>
              <a:t>Sistem za podršku spoljnim korisnicima (External User System – EUS I)</a:t>
            </a:r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de-DE" sz="7200" dirty="0"/>
              <a:t>Sistem upravljanja pomoćnim uslugama i publikaciju podataka (MMS)</a:t>
            </a:r>
          </a:p>
          <a:p>
            <a:pPr marL="857250" lvl="0" indent="-857250" algn="l">
              <a:buFont typeface="Arial" panose="020B0604020202020204" pitchFamily="34" charset="0"/>
              <a:buChar char="•"/>
            </a:pPr>
            <a:endParaRPr lang="en-GB" sz="7200" dirty="0"/>
          </a:p>
          <a:p>
            <a:pPr algn="l"/>
            <a:r>
              <a:rPr lang="en-US" sz="7200" b="1" dirty="0"/>
              <a:t>- Na </a:t>
            </a:r>
            <a:r>
              <a:rPr lang="en-US" sz="7200" b="1" dirty="0" err="1"/>
              <a:t>lokaciji</a:t>
            </a:r>
            <a:r>
              <a:rPr lang="en-US" sz="7200" b="1" dirty="0"/>
              <a:t> RDC se </a:t>
            </a:r>
            <a:r>
              <a:rPr lang="en-US" sz="7200" b="1" dirty="0" err="1"/>
              <a:t>implementiraju</a:t>
            </a:r>
            <a:r>
              <a:rPr lang="en-US" sz="7200" b="1" dirty="0"/>
              <a:t> </a:t>
            </a:r>
            <a:r>
              <a:rPr lang="en-US" sz="7200" b="1" dirty="0" err="1"/>
              <a:t>podsistemi</a:t>
            </a:r>
            <a:r>
              <a:rPr lang="en-US" sz="7200" b="1" dirty="0"/>
              <a:t>:</a:t>
            </a:r>
            <a:endParaRPr lang="en-GB" sz="7200" b="1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sr-Latn-CS" sz="7200" dirty="0"/>
              <a:t>Rezervni sistem upravljanja (RSU)</a:t>
            </a:r>
            <a:endParaRPr lang="en-GB" sz="72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sr-Latn-CS" sz="7200" dirty="0"/>
              <a:t>Sistem održavanja, arhiviranja i bekapovanja (ARH)</a:t>
            </a:r>
            <a:endParaRPr lang="en-GB" sz="72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sr-Latn-CS" sz="7200" dirty="0"/>
              <a:t>Simulator za obuku dispečera (Dispatcher Training Simulator – DTS)</a:t>
            </a:r>
            <a:endParaRPr lang="en-GB" sz="72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de-DE" sz="7200" dirty="0"/>
              <a:t>Sistem za podršku spoljnim korisnicima (External User System – EUS II)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de-DE" sz="7200" dirty="0"/>
              <a:t>Sistem upravljanja pomoćnim uslugama i publikaciju podataka (MMS)</a:t>
            </a:r>
            <a:endParaRPr lang="en-GB" sz="7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73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ECCB64E-554B-4DF1-8D95-9743E1D5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53" y="623505"/>
            <a:ext cx="9994984" cy="623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1D5989-F319-4263-AAA6-283003949F2C}"/>
              </a:ext>
            </a:extLst>
          </p:cNvPr>
          <p:cNvSpPr/>
          <p:nvPr/>
        </p:nvSpPr>
        <p:spPr>
          <a:xfrm>
            <a:off x="1967384" y="25166"/>
            <a:ext cx="8082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Zahvat veličina iz jedne tipične TS – PG3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3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106" y="155977"/>
            <a:ext cx="9144000" cy="85222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Arhitektura</a:t>
            </a:r>
            <a:r>
              <a:rPr lang="en-US" b="1" dirty="0"/>
              <a:t> GSU </a:t>
            </a:r>
            <a:r>
              <a:rPr lang="en-US" b="1" dirty="0" err="1"/>
              <a:t>servera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91">
            <a:extLst>
              <a:ext uri="{FF2B5EF4-FFF2-40B4-BE49-F238E27FC236}">
                <a16:creationId xmlns:a16="http://schemas.microsoft.com/office/drawing/2014/main" id="{49D94C13-5341-4D3F-8223-CC0BCF74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10" y="570452"/>
            <a:ext cx="7296490" cy="50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00E962-492C-4823-A41B-DA545157ABF2}"/>
              </a:ext>
            </a:extLst>
          </p:cNvPr>
          <p:cNvSpPr/>
          <p:nvPr/>
        </p:nvSpPr>
        <p:spPr>
          <a:xfrm>
            <a:off x="-31192" y="801188"/>
            <a:ext cx="4833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Implementiran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dva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fizička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servera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kojima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pokreću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virtuelne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mašine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EMS – osnovne SCADA i EMS funkcije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 – server istorijskih podataka (Historical Archive Server)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ADC – kontroler domena (Domain Controller, Active Directory)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WAM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Wide Area Monitoring System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FEP – komunikacioni server (Front End Processor) za komunikaciju sa RTU-ovima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OAG – server za ICCP komunikaciju sa SCADA sistemima drugih preduzeća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MGT – održavanje, nadzor, ažuriranje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VCA – vCenter Appliance (VMware management)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CS" dirty="0">
                <a:solidFill>
                  <a:schemeClr val="bg1"/>
                </a:solidFill>
              </a:rPr>
              <a:t>RCA - Offline Root Certification Authority server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6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34338-36C0-403A-8976-9E0046296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550" y="-58723"/>
            <a:ext cx="9144000" cy="664249"/>
          </a:xfrm>
        </p:spPr>
        <p:txBody>
          <a:bodyPr/>
          <a:lstStyle/>
          <a:p>
            <a:r>
              <a:rPr lang="sr-Latn-CS" b="1" dirty="0"/>
              <a:t>GSU i RSU okruženja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E73D54-1BD8-4E91-9390-2A12CC75C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27" y="781258"/>
            <a:ext cx="10279310" cy="53869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r-Latn-CS" b="1" dirty="0"/>
              <a:t>EMS/WEB</a:t>
            </a:r>
            <a:r>
              <a:rPr lang="sr-Latn-CS" dirty="0"/>
              <a:t> (dva servera: EMS-A i EMS-B) koji omogućavaju sledeće funkcionalnosti: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768274-42AE-4E08-B865-B3A6DAA2B2F6}"/>
              </a:ext>
            </a:extLst>
          </p:cNvPr>
          <p:cNvSpPr/>
          <p:nvPr/>
        </p:nvSpPr>
        <p:spPr>
          <a:xfrm>
            <a:off x="0" y="78125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C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sr-Latn-C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SCADA aplikacije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Akvizicija podataka, Daljinsko upravljanje, Rasterećenje sistema i restauracija, Sekvence komandi, Obrada alarma i događaja, Podsistem za proračunavanje, Dinamičko bojenje mreže i topologija, Tehnike napredne vizualizacije (iGrid Viewer), Hronološka registracija događaja, Arhiviranje podataka i izvještaja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sr-Latn-C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EMS aplikacije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Energetske aplikacije (mrežne i aplikacije za upravljanje proizvodnjom) : Planiranje ispada i rasterećenje sistema, Estimator stanja (SE), Proračun tokova snaga (LF), Optimalni tokovi snaga (OPF), Analiza ispada (CA),Proračun kratkih spojeva u realnom vremenu (SC), Analiza sigurnosti, Operativni izvještaji, Kratkoročna prognoza (STLF), Prognoza proizvodnje vjetroelektrana (WPGF), Ekonomski dispečing (ED), Automatsko upravljanje proizvodnjom (AGC), Planovi razmjene (IS), Nadzor rezervi (RM)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 (dva servera A i B) - 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Arhivski serveri (</a:t>
            </a:r>
            <a:r>
              <a:rPr lang="sr-Latn-CS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Historical Information Servers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sr-Latn-CS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HIS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realizovani u paru i povezani sa eksternim skladištem.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FEP (dva servera A i B)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Komunikacioni serveri (</a:t>
            </a:r>
            <a:r>
              <a:rPr lang="sr-Latn-CS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 End Processors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r-Latn-CS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FEP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za komunikaciju sa svim RTU-ovima. Koristiće se IEC60870-5-104. Predviđena je i mogućnost upotrebe IEC60870-5-101.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OAG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C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(dva servera A i B)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komunikacioni serveri sprovode komunikaciju sa drugim partnerima, TASE2/ICCP (</a:t>
            </a:r>
            <a:r>
              <a:rPr lang="sr-Latn-CS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Inter-Control Centre Protocol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MAINT (dva servera A i B)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 Serveri za održavanje (</a:t>
            </a:r>
            <a:r>
              <a:rPr lang="sr-Latn-CS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Maintenance servers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sr-Latn-CS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MAINT</a:t>
            </a:r>
            <a:r>
              <a:rPr lang="sr-Latn-C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obezbeđuju ostale funkcije sistema, (kao što su Windows Update, Antivirus, itd.)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392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279</TotalTime>
  <Words>2032</Words>
  <Application>Microsoft Office PowerPoint</Application>
  <PresentationFormat>Widescreen</PresentationFormat>
  <Paragraphs>188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Times New Roman</vt:lpstr>
      <vt:lpstr>Thème Office</vt:lpstr>
      <vt:lpstr>Struktura novog SCADA-EMS sistema instaliranog u CGES-u</vt:lpstr>
      <vt:lpstr>SCADA Sistemi za upravljanje i nadzor </vt:lpstr>
      <vt:lpstr>RTU – Remote Terminal Unit</vt:lpstr>
      <vt:lpstr>Osnovna funkcionalnost sistema </vt:lpstr>
      <vt:lpstr>Osnovni prikaz liste Alarma</vt:lpstr>
      <vt:lpstr>ARHITEKTURA SISTEMA </vt:lpstr>
      <vt:lpstr>PowerPoint Presentation</vt:lpstr>
      <vt:lpstr>Arhitektura GSU servera </vt:lpstr>
      <vt:lpstr>GSU i RSU okruženja </vt:lpstr>
      <vt:lpstr>EUS okruženje (za daljinski pristup korisnika) </vt:lpstr>
      <vt:lpstr>PowerPoint Presentation</vt:lpstr>
      <vt:lpstr>PowerPoint Presentation</vt:lpstr>
      <vt:lpstr>PowerPoint Presentation</vt:lpstr>
      <vt:lpstr>PowerPoint Presentation</vt:lpstr>
      <vt:lpstr>MREŽNE APLIKACIJE I MODULI ZA PROGNOZU </vt:lpstr>
      <vt:lpstr>PowerPoint Presentation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Marko Zivkovic</cp:lastModifiedBy>
  <cp:revision>38</cp:revision>
  <dcterms:created xsi:type="dcterms:W3CDTF">2018-08-21T10:06:45Z</dcterms:created>
  <dcterms:modified xsi:type="dcterms:W3CDTF">2021-09-27T08:33:12Z</dcterms:modified>
</cp:coreProperties>
</file>